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64" r:id="rId4"/>
    <p:sldId id="262" r:id="rId5"/>
    <p:sldId id="259" r:id="rId6"/>
    <p:sldId id="258" r:id="rId7"/>
    <p:sldId id="261" r:id="rId8"/>
    <p:sldId id="266" r:id="rId9"/>
    <p:sldId id="267" r:id="rId10"/>
    <p:sldId id="268" r:id="rId11"/>
    <p:sldId id="269" r:id="rId12"/>
  </p:sldIdLst>
  <p:sldSz cx="12192000" cy="6858000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07A76-BE1C-4E09-93E3-28E249D373F5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BD236-4FE9-4B07-BDF6-2F1649EF4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29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07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01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5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36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90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7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28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3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83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37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94503-C8F4-4130-8AE1-DA6B8E252A2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2C907-7167-4978-8E9A-A9A45579A8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09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049875"/>
              </p:ext>
            </p:extLst>
          </p:nvPr>
        </p:nvGraphicFramePr>
        <p:xfrm>
          <a:off x="508009" y="258618"/>
          <a:ext cx="10889664" cy="6068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935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225841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629888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934691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Felix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</a:t>
                      </a:r>
                      <a:r>
                        <a:rPr lang="en-GB" sz="16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adult with genetic condition </a:t>
                      </a:r>
                      <a:endParaRPr lang="en-GB" sz="1600" b="0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to be part of a community using an accessible and user-friendly platform”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use the website to register my genetic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condition and view the wider context of my family. 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I also want to be part of a community and have the opportunity to engage with similar people with the same condition </a:t>
                      </a:r>
                    </a:p>
                    <a:p>
                      <a:endParaRPr lang="en-GB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Currently unable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to trace and view scale of genetic condition in family context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No organisation which shows interest in genetic condition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Most websites are not accessible or user-friendly to engage with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smtClean="0"/>
                        <a:t>Felix </a:t>
                      </a:r>
                      <a:r>
                        <a:rPr lang="en-GB" b="1" baseline="0" dirty="0" smtClean="0"/>
                        <a:t>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Access additional resource information, support group details etc. on the site </a:t>
                      </a:r>
                      <a:endParaRPr lang="en-GB" sz="1600" b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/>
                        <a:t>Register</a:t>
                      </a:r>
                      <a:r>
                        <a:rPr lang="en-GB" sz="1600" b="0" baseline="0" dirty="0" smtClean="0"/>
                        <a:t> their genetic condition in the website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Manage their online account as and when 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Link their account to family members with the condition and define relationships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Generate family tree of the </a:t>
                      </a:r>
                      <a:r>
                        <a:rPr lang="en-GB" sz="1600" b="0" baseline="0" dirty="0" smtClean="0"/>
                        <a:t>condition</a:t>
                      </a:r>
                      <a:endParaRPr lang="en-GB" sz="1600" b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b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691" y="1122716"/>
            <a:ext cx="1455300" cy="174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31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123292"/>
              </p:ext>
            </p:extLst>
          </p:nvPr>
        </p:nvGraphicFramePr>
        <p:xfrm>
          <a:off x="323281" y="230909"/>
          <a:ext cx="11443845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8334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440896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814615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Steve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Security expert for ISG </a:t>
                      </a: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a reliable and secure platform that can pre-empt and withstand any known or unknown potential threats to data security.”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 secure, reliable and proactive platform which can withstand any potential threat to data security. </a:t>
                      </a: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Once implemented, the site will be managed by ISG, Production Management team who will provide 1</a:t>
                      </a:r>
                      <a:r>
                        <a:rPr lang="en-GB" sz="1600" b="0" baseline="30000" dirty="0" smtClean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and 2</a:t>
                      </a:r>
                      <a:r>
                        <a:rPr lang="en-GB" sz="1600" b="0" baseline="30000" dirty="0" smtClean="0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line  technical support for any issues logged by end users or the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</a:t>
                      </a:r>
                      <a:r>
                        <a:rPr lang="fr-FR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Brain Sciences administrative team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.  </a:t>
                      </a: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Continuously evolving new methods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hackers will attack the data security of platforms 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Security flaws within the platform security due to lack of due diligence regarding DPIA and security requirements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Steve 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b="1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Responsible to ensure registry website meets the relevant DPIA, EIA and security standards set by project </a:t>
                      </a: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team</a:t>
                      </a:r>
                      <a:endParaRPr lang="en-GB" sz="16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Responsible to ensure the platform is able to withstand both known and unknown security hacks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36" y="1219335"/>
            <a:ext cx="1440873" cy="139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46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005799"/>
              </p:ext>
            </p:extLst>
          </p:nvPr>
        </p:nvGraphicFramePr>
        <p:xfrm>
          <a:off x="323281" y="230909"/>
          <a:ext cx="11443845" cy="5972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8334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440896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814615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Dave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Technical developer  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a reliable and secure platform that can pre-empt and withstand any known or unknown potential threats to data security.”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 secure, reliable and proactive platform which can withstand any potential threat to data security. </a:t>
                      </a: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Once implemented, the site will be managed by ISG, Production Management team who will provide 1</a:t>
                      </a:r>
                      <a:r>
                        <a:rPr lang="en-GB" sz="1600" b="0" baseline="30000" dirty="0" smtClean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and 2</a:t>
                      </a:r>
                      <a:r>
                        <a:rPr lang="en-GB" sz="1600" b="0" baseline="30000" dirty="0" smtClean="0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line  technical support for any issues logged by end users or the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</a:t>
                      </a:r>
                      <a:r>
                        <a:rPr lang="fr-FR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Brain Sciences administrative team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.  </a:t>
                      </a: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Continuously evolving new methods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hackers will attack the data security of platforms 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Security flaws within the platform security due to lack of due diligence regarding DPIA and security requirements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smtClean="0"/>
                        <a:t>Dave </a:t>
                      </a:r>
                      <a:r>
                        <a:rPr lang="en-GB" b="1" baseline="0" dirty="0" smtClean="0"/>
                        <a:t>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b="1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Responsible to ensure </a:t>
                      </a: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technology complies with the information security requirements specified by the internal security SME, project team and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</a:t>
                      </a:r>
                      <a:r>
                        <a:rPr lang="fr-FR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Brain Sciences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11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245926"/>
              </p:ext>
            </p:extLst>
          </p:nvPr>
        </p:nvGraphicFramePr>
        <p:xfrm>
          <a:off x="323282" y="230909"/>
          <a:ext cx="10889664" cy="6359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935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225841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629888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422638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Peter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Parent of child with genetic condition.</a:t>
                      </a:r>
                      <a:r>
                        <a:rPr lang="en-GB" sz="16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Parent – not a </a:t>
                      </a:r>
                    </a:p>
                    <a:p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gene carrier</a:t>
                      </a: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to engage with research and utilise the benefits of this platform.”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use the website to register my child’s genetic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syndrome and view the wider context of their condition in my family, even though I am not a gene carrier.  </a:t>
                      </a:r>
                    </a:p>
                    <a:p>
                      <a:endParaRPr lang="en-GB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Currently unable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to trace and view scale of genetic condition in family context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Can feel isolated not knowing other families who share the same experiences 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b="1" dirty="0" smtClean="0"/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Peter 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Access additional resource information, support group details etc. on the site </a:t>
                      </a:r>
                      <a:endParaRPr lang="en-GB" b="1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/>
                        <a:t>Register</a:t>
                      </a:r>
                      <a:r>
                        <a:rPr lang="en-GB" sz="1600" b="0" baseline="0" dirty="0" smtClean="0"/>
                        <a:t> child with genetic condition in the website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Manage child’s online account as and when required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Link child’s account to family members with the condition and define relationships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Generate family tree of the condition </a:t>
                      </a:r>
                      <a:r>
                        <a:rPr lang="en-GB" sz="1600" b="0" baseline="0" dirty="0" smtClean="0"/>
                        <a:t> </a:t>
                      </a:r>
                      <a:endParaRPr lang="en-GB" sz="1600" b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b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1171808"/>
            <a:ext cx="1063625" cy="159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655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57135"/>
              </p:ext>
            </p:extLst>
          </p:nvPr>
        </p:nvGraphicFramePr>
        <p:xfrm>
          <a:off x="323280" y="230909"/>
          <a:ext cx="11591628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9507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498245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863876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265083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Jean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Family member</a:t>
                      </a:r>
                      <a:r>
                        <a:rPr lang="en-GB" sz="16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endParaRPr lang="en-GB" sz="1600" b="0" i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 </a:t>
                      </a:r>
                      <a:r>
                        <a:rPr lang="en-GB" sz="1600" b="1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carrier </a:t>
                      </a:r>
                      <a:endParaRPr lang="en-GB" sz="1600" b="1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to be part of a community using an accessible platform.”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use the website to register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my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family members'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potentially my own genetic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syndrome and view the wider context of their and my condition in our family.  </a:t>
                      </a:r>
                    </a:p>
                    <a:p>
                      <a:endParaRPr lang="en-GB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want to be part of a community and have the opportunity to engage with similar people with the same condition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Currently unable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to trace and view scale of genetic condition in family context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As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member of family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is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 gene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carrier, there could be accessibility frustrations and pain points in using the website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b="1" dirty="0" smtClean="0"/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smtClean="0"/>
                        <a:t>Jean </a:t>
                      </a:r>
                      <a:r>
                        <a:rPr lang="en-GB" b="1" baseline="0" dirty="0" smtClean="0"/>
                        <a:t>want to interact with Fragile X registry website? </a:t>
                      </a:r>
                      <a:endParaRPr lang="en-GB" sz="1600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Access additional resource information, support group details etc. on the site </a:t>
                      </a:r>
                      <a:endParaRPr lang="en-GB" sz="1600" b="0" baseline="0" dirty="0" smtClean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b="1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1" dirty="0" smtClean="0"/>
                        <a:t>Child registration: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/>
                        <a:t>Register</a:t>
                      </a:r>
                      <a:r>
                        <a:rPr lang="en-GB" sz="1600" b="0" baseline="0" dirty="0" smtClean="0"/>
                        <a:t> child with genetic condition in the website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Manage child’s online account as and when required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Link child’s account to family members with the condition and define relationships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Generate family tree of the condition </a:t>
                      </a:r>
                      <a:r>
                        <a:rPr lang="en-GB" sz="1600" b="0" baseline="0" dirty="0" smtClean="0"/>
                        <a:t> </a:t>
                      </a:r>
                      <a:endParaRPr lang="en-GB" sz="1600" b="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1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1" dirty="0" smtClean="0"/>
                        <a:t>Family member </a:t>
                      </a:r>
                      <a:r>
                        <a:rPr lang="en-GB" sz="1600" b="1" dirty="0" smtClean="0"/>
                        <a:t>registration: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/>
                        <a:t>Register</a:t>
                      </a:r>
                      <a:r>
                        <a:rPr lang="en-GB" sz="1600" b="0" baseline="0" dirty="0" smtClean="0"/>
                        <a:t> their own genetic condition in the website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Manage their own online account as and when required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Link their own account to family members with the condition and define relationships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Generate family tree of the </a:t>
                      </a:r>
                      <a:r>
                        <a:rPr lang="en-GB" sz="1600" b="0" baseline="0" dirty="0" smtClean="0"/>
                        <a:t>condition</a:t>
                      </a:r>
                      <a:endParaRPr lang="en-GB" sz="1600" b="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30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624297"/>
              </p:ext>
            </p:extLst>
          </p:nvPr>
        </p:nvGraphicFramePr>
        <p:xfrm>
          <a:off x="323282" y="230909"/>
          <a:ext cx="10889664" cy="5706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935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225841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629888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err="1" smtClean="0">
                          <a:solidFill>
                            <a:schemeClr val="tx1"/>
                          </a:solidFill>
                        </a:rPr>
                        <a:t>Una</a:t>
                      </a:r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Member of family who has not been tested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for genetic condition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 to engage with the registry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website, even though my condition is unclear.” 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endParaRPr lang="en-GB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engage with the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</a:t>
                      </a:r>
                      <a:r>
                        <a:rPr lang="fr-FR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fr-FR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Brain Sciences</a:t>
                      </a: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the community through the website, even though my condition is unclear.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Uncertainty about how to secure assurance regarding personal condition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Uncertainty about whether to submit a theoretical questionnaire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sz="1600" b="0" dirty="0" smtClean="0"/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err="1" smtClean="0"/>
                        <a:t>Una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smtClean="0"/>
                        <a:t>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Access additional resource information, support group details etc. on the site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Engage with the Centre for Clinical Brain Sciences for support </a:t>
                      </a:r>
                      <a:endParaRPr lang="en-GB" sz="1600" b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/>
                        <a:t>Register</a:t>
                      </a:r>
                      <a:r>
                        <a:rPr lang="en-GB" sz="1600" b="0" baseline="0" dirty="0" smtClean="0"/>
                        <a:t> their genetic condition in the website (potentially)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Manage their online account as and when 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Link their account to family members with the condition and define relationships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Generate family tree of the </a:t>
                      </a:r>
                      <a:r>
                        <a:rPr lang="en-GB" sz="1600" b="0" baseline="0" dirty="0" smtClean="0"/>
                        <a:t>condition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707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933968"/>
              </p:ext>
            </p:extLst>
          </p:nvPr>
        </p:nvGraphicFramePr>
        <p:xfrm>
          <a:off x="323282" y="230909"/>
          <a:ext cx="10889664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935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225841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629888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Claire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Carer for a</a:t>
                      </a:r>
                      <a:r>
                        <a:rPr lang="en-GB" sz="16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 </a:t>
                      </a:r>
                      <a:r>
                        <a:rPr lang="en-GB" sz="16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someone</a:t>
                      </a:r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genetic </a:t>
                      </a:r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condition, who is a non-family member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a support the person I care for within the confines of the support arrangement.”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support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the person I care for register their an account on the website whilst maintaining the appropriate levels of professional care. </a:t>
                      </a: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Professional boundary regarding how much information should be shared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The feasibility/ expectation of managing and maintaining their online account in the long term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sz="1600" b="0" dirty="0" smtClean="0"/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Claire 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Access additional resource information, support group details etc. on the site</a:t>
                      </a:r>
                      <a:endParaRPr lang="en-GB" sz="1600" b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/>
                        <a:t>Register</a:t>
                      </a:r>
                      <a:r>
                        <a:rPr lang="en-GB" sz="1600" b="0" baseline="0" dirty="0" smtClean="0"/>
                        <a:t> an adult with genetic condition in the website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Manage adult’s online account as and when required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Link adult’s account to family members with the condition and define relationships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Generate family tree of the </a:t>
                      </a:r>
                      <a:r>
                        <a:rPr lang="en-GB" sz="1600" b="0" baseline="0" dirty="0" smtClean="0"/>
                        <a:t>condition</a:t>
                      </a:r>
                      <a:endParaRPr lang="en-GB" sz="1600" b="1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60" y="1531577"/>
            <a:ext cx="1184707" cy="1208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758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116699"/>
              </p:ext>
            </p:extLst>
          </p:nvPr>
        </p:nvGraphicFramePr>
        <p:xfrm>
          <a:off x="323281" y="230909"/>
          <a:ext cx="11443845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8334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440896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814615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Angela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 </a:t>
                      </a:r>
                      <a:r>
                        <a:rPr lang="en-GB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based</a:t>
                      </a:r>
                      <a:r>
                        <a:rPr lang="en-GB" sz="16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fr-FR" sz="16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Clinical Brain Sciences</a:t>
                      </a:r>
                      <a:endParaRPr lang="en-GB" sz="1600" b="0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a user-friendly system which will support me carry 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out operational and strategic objectives of research programme.”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effectively manage and maintain the registry of genetic conditions, ensuring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all information contained is relevant and up-to-date. </a:t>
                      </a: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Useful site to advertise genetic condition support groups or agencies.  </a:t>
                      </a: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Duplicate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work effort to complete task(s)/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Lack of automation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Complex or challenging interface to use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Limitations to create bespoke reports/ surveys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Angela want to interact with Fragile X registry website? </a:t>
                      </a:r>
                      <a:endParaRPr lang="en-GB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Advertise additional resource information, support group details etc. on the site </a:t>
                      </a:r>
                      <a:endParaRPr lang="en-GB" sz="1600" b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Register a new account of someone with a genetic condition. This information could be provided by the individual themselves/ family member/ carer over the telephone or via email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Add additional information to user accounts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Manage and maintain active user accounts, including changing details and removing users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Send targeted surveys to any cohort of registered users within the site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Generate standard or create bespoke reports from the site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Export user data from the system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/>
                        <a:t>Online contact tool to respond to general queries from research staff or interested parties </a:t>
                      </a:r>
                      <a:endParaRPr lang="en-GB" sz="1600" b="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5" y="1313331"/>
            <a:ext cx="1203612" cy="141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197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443981"/>
              </p:ext>
            </p:extLst>
          </p:nvPr>
        </p:nvGraphicFramePr>
        <p:xfrm>
          <a:off x="323282" y="230909"/>
          <a:ext cx="10889664" cy="5972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935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225841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629888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Vicky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Someone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who wants to help a researcher – control group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 to support a researcher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or control group achieve their strategic objectives” 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support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the a known researcher or control group achieve their strategic objectives. In order to achieve this, data will need to be exported for analysis, interpretation and testing. 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No central facility to request data for research purposes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Limited clear guidelines about the types of information which can be shared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sz="1600" b="0" dirty="0" smtClean="0"/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smtClean="0"/>
                        <a:t>Vicky </a:t>
                      </a:r>
                      <a:r>
                        <a:rPr lang="en-GB" b="1" baseline="0" dirty="0" smtClean="0"/>
                        <a:t>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Access additional resource information, support group details etc. on the site </a:t>
                      </a:r>
                      <a:endParaRPr lang="en-GB" sz="1600" b="0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dirty="0" smtClean="0"/>
                        <a:t>Submit freedom of information (FOI) requests to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</a:t>
                      </a:r>
                      <a:r>
                        <a:rPr lang="fr-FR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Brain Sciences</a:t>
                      </a: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response, seeking certain data for research purposes </a:t>
                      </a:r>
                      <a:endParaRPr lang="en-GB" sz="1600" b="0" i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1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698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864843"/>
              </p:ext>
            </p:extLst>
          </p:nvPr>
        </p:nvGraphicFramePr>
        <p:xfrm>
          <a:off x="323282" y="230909"/>
          <a:ext cx="10889664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935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225841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629888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Richard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A genetic condition researcher</a:t>
                      </a: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 to conduct research into genetic conditions, using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the most accurate and relevant data.” 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 want to complete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specialist research into genetic conditions to achieve their strategic objectives.  In order to achieve this, data will need to be exported for analysis, interpretation and testing. </a:t>
                      </a: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No central facility to request data for research purposes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Limited clear guidelines about the types of information which can be shared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sz="1600" b="0" dirty="0" smtClean="0"/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Richard 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1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Access additional resource information, support group details etc. on the site </a:t>
                      </a:r>
                      <a:endParaRPr lang="en-GB" sz="1600" b="0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0" dirty="0" smtClean="0"/>
                        <a:t>Submit freedom of information (FOI) requests to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</a:t>
                      </a:r>
                      <a:r>
                        <a:rPr lang="fr-FR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Brain Sciences</a:t>
                      </a: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response, seeking certain data for research purposes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600" b="0" i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1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7" y="1102480"/>
            <a:ext cx="989734" cy="148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390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629653"/>
              </p:ext>
            </p:extLst>
          </p:nvPr>
        </p:nvGraphicFramePr>
        <p:xfrm>
          <a:off x="323281" y="230909"/>
          <a:ext cx="11443845" cy="5972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8334">
                  <a:extLst>
                    <a:ext uri="{9D8B030D-6E8A-4147-A177-3AD203B41FA5}">
                      <a16:colId xmlns:a16="http://schemas.microsoft.com/office/drawing/2014/main" val="2341173050"/>
                    </a:ext>
                  </a:extLst>
                </a:gridCol>
                <a:gridCol w="4440896">
                  <a:extLst>
                    <a:ext uri="{9D8B030D-6E8A-4147-A177-3AD203B41FA5}">
                      <a16:colId xmlns:a16="http://schemas.microsoft.com/office/drawing/2014/main" val="2609867920"/>
                    </a:ext>
                  </a:extLst>
                </a:gridCol>
                <a:gridCol w="3814615">
                  <a:extLst>
                    <a:ext uri="{9D8B030D-6E8A-4147-A177-3AD203B41FA5}">
                      <a16:colId xmlns:a16="http://schemas.microsoft.com/office/drawing/2014/main" val="2744799478"/>
                    </a:ext>
                  </a:extLst>
                </a:gridCol>
              </a:tblGrid>
              <a:tr h="3389746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solidFill>
                            <a:schemeClr val="tx1"/>
                          </a:solidFill>
                        </a:rPr>
                        <a:t>Gloria 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i="1" baseline="0" dirty="0" err="1" smtClean="0">
                          <a:solidFill>
                            <a:schemeClr val="tx1"/>
                          </a:solidFill>
                        </a:rPr>
                        <a:t>Caldicott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Guardian 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i="0" dirty="0" smtClean="0">
                          <a:solidFill>
                            <a:schemeClr val="tx1"/>
                          </a:solidFill>
                        </a:rPr>
                        <a:t>Tagline</a:t>
                      </a:r>
                      <a:r>
                        <a:rPr lang="en-GB" sz="1600" i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GB" sz="1600" b="0" i="1" dirty="0" smtClean="0">
                          <a:solidFill>
                            <a:schemeClr val="tx1"/>
                          </a:solidFill>
                        </a:rPr>
                        <a:t>“I want</a:t>
                      </a:r>
                      <a:r>
                        <a:rPr lang="en-GB" sz="1600" b="0" i="1" baseline="0" dirty="0" smtClean="0">
                          <a:solidFill>
                            <a:schemeClr val="tx1"/>
                          </a:solidFill>
                        </a:rPr>
                        <a:t> a reliable and secure platform which is fully compliant with the relevant security and accessibility requirements.”</a:t>
                      </a:r>
                      <a:endParaRPr lang="en-GB" sz="16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Goals:</a:t>
                      </a:r>
                    </a:p>
                    <a:p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Accountable to the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Lothian Board to ensure research is conducted in line with the compliance and data security protocols set. </a:t>
                      </a:r>
                    </a:p>
                    <a:p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Accountable to ensure the registry website meets the relevant equality and impact requirements in terms of accessibility. </a:t>
                      </a: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Frustration and pain points: </a:t>
                      </a:r>
                    </a:p>
                    <a:p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Data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is relevant and up-to-date, showing clearly any patterns or trends the governing board monitors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35082"/>
                  </a:ext>
                </a:extLst>
              </a:tr>
              <a:tr h="204023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Background (if applicable):</a:t>
                      </a:r>
                    </a:p>
                    <a:p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b="1" dirty="0" smtClean="0"/>
                        <a:t>How does</a:t>
                      </a:r>
                      <a:r>
                        <a:rPr lang="en-GB" b="1" baseline="0" dirty="0" smtClean="0"/>
                        <a:t> Gloria want to interact with Fragile X registry website?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b="1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have no direct or</a:t>
                      </a:r>
                      <a:r>
                        <a:rPr lang="en-GB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formal </a:t>
                      </a:r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with the registry website,</a:t>
                      </a:r>
                      <a:r>
                        <a:rPr lang="en-GB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other than the public view</a:t>
                      </a:r>
                      <a:endParaRPr lang="en-GB" sz="16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for </a:t>
                      </a:r>
                      <a:r>
                        <a:rPr lang="fr-FR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  <a:r>
                        <a:rPr lang="fr-F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Brain Sciences</a:t>
                      </a: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will engage with the </a:t>
                      </a:r>
                      <a:r>
                        <a:rPr lang="en-GB" sz="1600" b="0" i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Caldicott</a:t>
                      </a: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Guardian, using the registry website to pull required reporting for their governing body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Ultimately accountable to ensure registry website meets the relevant DPIA, EIA and security standards set by the governing body </a:t>
                      </a:r>
                      <a:endParaRPr lang="en-GB" sz="1600" b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013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45" y="1388597"/>
            <a:ext cx="1045152" cy="157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02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1864</Words>
  <Application>Microsoft Office PowerPoint</Application>
  <PresentationFormat>Widescreen</PresentationFormat>
  <Paragraphs>303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MILNER Sophie</dc:creator>
  <cp:lastModifiedBy>MILNER Sophie</cp:lastModifiedBy>
  <cp:revision>34</cp:revision>
  <cp:lastPrinted>2019-08-08T11:13:14Z</cp:lastPrinted>
  <dcterms:created xsi:type="dcterms:W3CDTF">2019-07-25T11:44:12Z</dcterms:created>
  <dcterms:modified xsi:type="dcterms:W3CDTF">2019-08-08T11:18:36Z</dcterms:modified>
</cp:coreProperties>
</file>