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6" r:id="rId2"/>
    <p:sldId id="275" r:id="rId3"/>
    <p:sldId id="262" r:id="rId4"/>
    <p:sldId id="265" r:id="rId5"/>
    <p:sldId id="274" r:id="rId6"/>
    <p:sldId id="264" r:id="rId7"/>
    <p:sldId id="269" r:id="rId8"/>
    <p:sldId id="270" r:id="rId9"/>
    <p:sldId id="283" r:id="rId10"/>
    <p:sldId id="279" r:id="rId11"/>
    <p:sldId id="281" r:id="rId12"/>
    <p:sldId id="280" r:id="rId13"/>
    <p:sldId id="282" r:id="rId14"/>
    <p:sldId id="259" r:id="rId15"/>
    <p:sldId id="267" r:id="rId16"/>
    <p:sldId id="277" r:id="rId17"/>
    <p:sldId id="278" r:id="rId18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B7169-C160-4EEA-B1A3-05275E76B59D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4DEF-0611-4C00-B54F-F10CD8817F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3161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C3A89-5EF0-4E2A-A7C7-4D322F62234D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182BA-AA58-4819-AC7F-1B2B8916E5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5345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Responsive BI Service will be implemented via a virtual team of staff, dedicated full-time or part-time to the service.  This team will handle both projects and support work.  The work to be done will be managed and prioritised.</a:t>
            </a:r>
          </a:p>
        </p:txBody>
      </p:sp>
    </p:spTree>
    <p:extLst>
      <p:ext uri="{BB962C8B-B14F-4D97-AF65-F5344CB8AC3E}">
        <p14:creationId xmlns:p14="http://schemas.microsoft.com/office/powerpoint/2010/main" val="3094677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Responsive BI Service will be implemented via a virtual team of staff, dedicated full-time or part-time to the service.  This team will handle both projects and support work.  The work to be done will be managed and prioritised.</a:t>
            </a:r>
          </a:p>
        </p:txBody>
      </p:sp>
    </p:spTree>
    <p:extLst>
      <p:ext uri="{BB962C8B-B14F-4D97-AF65-F5344CB8AC3E}">
        <p14:creationId xmlns:p14="http://schemas.microsoft.com/office/powerpoint/2010/main" val="750710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Responsive BI Service will be implemented via a virtual team of staff, dedicated full-time or part-time to the service.  This team will handle both projects and support work.  The work to be done will be managed and prioritised.</a:t>
            </a:r>
          </a:p>
        </p:txBody>
      </p:sp>
    </p:spTree>
    <p:extLst>
      <p:ext uri="{BB962C8B-B14F-4D97-AF65-F5344CB8AC3E}">
        <p14:creationId xmlns:p14="http://schemas.microsoft.com/office/powerpoint/2010/main" val="423094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Responsive BI Service will be implemented via a virtual team of staff, dedicated full-time or part-time to the service.  This team will handle both projects and support work.  The work to be done will be managed and prioritised.</a:t>
            </a:r>
          </a:p>
        </p:txBody>
      </p:sp>
    </p:spTree>
    <p:extLst>
      <p:ext uri="{BB962C8B-B14F-4D97-AF65-F5344CB8AC3E}">
        <p14:creationId xmlns:p14="http://schemas.microsoft.com/office/powerpoint/2010/main" val="2951177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Responsive BI Service will be implemented via a virtual team of staff, dedicated full-time or part-time to the service.  This team will handle both projects and support work.  The work to be done will be managed and prioritised.</a:t>
            </a:r>
          </a:p>
        </p:txBody>
      </p:sp>
    </p:spTree>
    <p:extLst>
      <p:ext uri="{BB962C8B-B14F-4D97-AF65-F5344CB8AC3E}">
        <p14:creationId xmlns:p14="http://schemas.microsoft.com/office/powerpoint/2010/main" val="189371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42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1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591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6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83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90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72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1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01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21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92DC1-295F-4730-8FFD-D9DA73B9589C}" type="datetimeFigureOut">
              <a:rPr lang="en-GB" smtClean="0"/>
              <a:t>17/05/2019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F335A-F9BC-44BF-AA79-1440B958F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8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Purpose of the meeting</a:t>
            </a:r>
          </a:p>
          <a:p>
            <a:r>
              <a:rPr lang="en-GB" dirty="0" smtClean="0"/>
              <a:t>The Sponsor Group</a:t>
            </a:r>
          </a:p>
          <a:p>
            <a:r>
              <a:rPr lang="en-GB" dirty="0" smtClean="0"/>
              <a:t>Objectives &amp; Business Priorities</a:t>
            </a:r>
          </a:p>
          <a:p>
            <a:r>
              <a:rPr lang="en-GB" dirty="0" smtClean="0"/>
              <a:t>Building up to a sustainable service</a:t>
            </a:r>
          </a:p>
          <a:p>
            <a:r>
              <a:rPr lang="en-GB" dirty="0" smtClean="0"/>
              <a:t>Interim BI Team proposal</a:t>
            </a:r>
          </a:p>
          <a:p>
            <a:r>
              <a:rPr lang="en-GB" dirty="0"/>
              <a:t>Dedicated Capacity -&gt; Actual Resources</a:t>
            </a:r>
            <a:endParaRPr lang="en-GB" dirty="0" smtClean="0"/>
          </a:p>
          <a:p>
            <a:r>
              <a:rPr lang="en-GB" dirty="0" smtClean="0"/>
              <a:t>Scenarios – sense checking</a:t>
            </a:r>
          </a:p>
          <a:p>
            <a:r>
              <a:rPr lang="en-GB" dirty="0" smtClean="0"/>
              <a:t>Next Steps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0745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Building up to a sustainable service</a:t>
            </a: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838200" y="4213781"/>
            <a:ext cx="2168951" cy="678730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Estates Space &amp; Maintenance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3007151" y="3535051"/>
            <a:ext cx="2168951" cy="67873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HR &amp; Finance Data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5176102" y="2856321"/>
            <a:ext cx="2168951" cy="67873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High Level Student Data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7345053" y="2177591"/>
            <a:ext cx="2168951" cy="678730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Further Estates Data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345053" y="2064470"/>
            <a:ext cx="0" cy="3082565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45053" y="4892511"/>
            <a:ext cx="127104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598004" y="3836709"/>
            <a:ext cx="3893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Viable integrated data offering to support a business case for a self sustainable dedicated reporting service.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838200" y="5665509"/>
            <a:ext cx="1021944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07151" y="5542961"/>
            <a:ext cx="0" cy="245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42875" y="5522537"/>
            <a:ext cx="0" cy="265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37198" y="5542961"/>
            <a:ext cx="0" cy="245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514004" y="5542961"/>
            <a:ext cx="0" cy="245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699239" y="5788057"/>
            <a:ext cx="134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2019/20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739359" y="5788057"/>
            <a:ext cx="134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2020/21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8083488" y="5788057"/>
            <a:ext cx="134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2021/22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345687" y="5788057"/>
            <a:ext cx="134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2018/19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4613643" y="4289444"/>
            <a:ext cx="2224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Ambitious planning, assumes pragmatic solutions!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838199" y="4892511"/>
            <a:ext cx="2168951" cy="678730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BI Tools &amp; EDW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9514004" y="1498861"/>
            <a:ext cx="2168951" cy="678730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Low Level Student Data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555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89F968E1-686A-4774-9A8A-C6901ED28D5B}"/>
              </a:ext>
            </a:extLst>
          </p:cNvPr>
          <p:cNvSpPr/>
          <p:nvPr/>
        </p:nvSpPr>
        <p:spPr>
          <a:xfrm>
            <a:off x="3676970" y="1776819"/>
            <a:ext cx="4568416" cy="2549845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96574" y="41630"/>
            <a:ext cx="11000669" cy="4174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BI Team Resourcing – Simplified </a:t>
            </a:r>
            <a:r>
              <a:rPr lang="en-GB" sz="24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interim</a:t>
            </a: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Roles &amp; Responsibilities for Year 1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2624592" y="1432908"/>
            <a:ext cx="2025121" cy="2429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0.5 FTE </a:t>
            </a:r>
            <a:r>
              <a:rPr lang="en-GB" sz="1200" dirty="0" smtClean="0">
                <a:solidFill>
                  <a:schemeClr val="tx1"/>
                </a:solidFill>
              </a:rPr>
              <a:t>BI/MI Business Lead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4202578" y="3666220"/>
            <a:ext cx="3530060" cy="297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1.0 FTE ETL Developer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4203200" y="4022336"/>
            <a:ext cx="2115202" cy="3834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0.5 </a:t>
            </a:r>
            <a:r>
              <a:rPr lang="en-GB" sz="1200" dirty="0">
                <a:solidFill>
                  <a:schemeClr val="tx1"/>
                </a:solidFill>
              </a:rPr>
              <a:t>FTE </a:t>
            </a:r>
            <a:r>
              <a:rPr lang="en-GB" sz="1200" dirty="0" smtClean="0">
                <a:solidFill>
                  <a:schemeClr val="tx1"/>
                </a:solidFill>
              </a:rPr>
              <a:t>DBA</a:t>
            </a:r>
          </a:p>
          <a:p>
            <a:r>
              <a:rPr lang="en-GB" sz="1200" dirty="0" smtClean="0">
                <a:solidFill>
                  <a:srgbClr val="C00000"/>
                </a:solidFill>
              </a:rPr>
              <a:t>0.5 FTE Additional Dev?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086766-7106-443F-B7DA-EB7D9493F62E}"/>
              </a:ext>
            </a:extLst>
          </p:cNvPr>
          <p:cNvSpPr/>
          <p:nvPr/>
        </p:nvSpPr>
        <p:spPr>
          <a:xfrm>
            <a:off x="4203200" y="2198310"/>
            <a:ext cx="3510370" cy="411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0.8 </a:t>
            </a:r>
            <a:r>
              <a:rPr lang="en-GB" sz="1200" dirty="0">
                <a:solidFill>
                  <a:schemeClr val="tx1"/>
                </a:solidFill>
              </a:rPr>
              <a:t>FTE </a:t>
            </a:r>
            <a:r>
              <a:rPr lang="en-GB" sz="1200" dirty="0" err="1" smtClean="0">
                <a:solidFill>
                  <a:schemeClr val="tx1"/>
                </a:solidFill>
              </a:rPr>
              <a:t>Prog</a:t>
            </a:r>
            <a:r>
              <a:rPr lang="en-GB" sz="1200" dirty="0" smtClean="0">
                <a:solidFill>
                  <a:schemeClr val="tx1"/>
                </a:solidFill>
              </a:rPr>
              <a:t> </a:t>
            </a:r>
            <a:r>
              <a:rPr lang="en-GB" sz="1200" dirty="0" err="1" smtClean="0">
                <a:solidFill>
                  <a:schemeClr val="tx1"/>
                </a:solidFill>
              </a:rPr>
              <a:t>Mng’r</a:t>
            </a:r>
            <a:r>
              <a:rPr lang="en-GB" sz="1200" dirty="0" smtClean="0">
                <a:solidFill>
                  <a:schemeClr val="tx1"/>
                </a:solidFill>
              </a:rPr>
              <a:t> / Team lead / Access Layer Req’s</a:t>
            </a:r>
          </a:p>
          <a:p>
            <a:r>
              <a:rPr lang="en-GB" sz="1200" dirty="0" smtClean="0">
                <a:solidFill>
                  <a:schemeClr val="tx1"/>
                </a:solidFill>
              </a:rPr>
              <a:t>0.5 FTE Project Manager / Programme Support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C78727-BE9E-47DC-894A-AF9FAAA40137}"/>
              </a:ext>
            </a:extLst>
          </p:cNvPr>
          <p:cNvSpPr/>
          <p:nvPr/>
        </p:nvSpPr>
        <p:spPr>
          <a:xfrm>
            <a:off x="4202578" y="3326935"/>
            <a:ext cx="3530060" cy="2739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0.5 FTE Data Architect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6318401" y="4022336"/>
            <a:ext cx="1414237" cy="3834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(Pooled Resources)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2406863-FCCF-42C0-89B3-DE4AC49F2D9B}"/>
              </a:ext>
            </a:extLst>
          </p:cNvPr>
          <p:cNvSpPr/>
          <p:nvPr/>
        </p:nvSpPr>
        <p:spPr>
          <a:xfrm>
            <a:off x="96185" y="2082403"/>
            <a:ext cx="3212725" cy="18732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01027" y="2941654"/>
            <a:ext cx="2603040" cy="2470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0.5 </a:t>
            </a:r>
            <a:r>
              <a:rPr lang="en-GB" sz="1200" dirty="0">
                <a:solidFill>
                  <a:schemeClr val="tx1"/>
                </a:solidFill>
              </a:rPr>
              <a:t>FTE Service </a:t>
            </a:r>
            <a:r>
              <a:rPr lang="en-GB" sz="1200" dirty="0" smtClean="0">
                <a:solidFill>
                  <a:schemeClr val="tx1"/>
                </a:solidFill>
              </a:rPr>
              <a:t>Manager (EDW)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01026" y="2628608"/>
            <a:ext cx="2603041" cy="2666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1.0 </a:t>
            </a:r>
            <a:r>
              <a:rPr lang="en-GB" sz="1200" dirty="0">
                <a:solidFill>
                  <a:schemeClr val="tx1"/>
                </a:solidFill>
              </a:rPr>
              <a:t>FTE Service </a:t>
            </a:r>
            <a:r>
              <a:rPr lang="en-GB" sz="1200" dirty="0" smtClean="0">
                <a:solidFill>
                  <a:schemeClr val="tx1"/>
                </a:solidFill>
              </a:rPr>
              <a:t>Manager (new BI tools)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392714" y="3241122"/>
            <a:ext cx="2603040" cy="2470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1.0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FTE Service </a:t>
            </a: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Manager (BI Suite)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336" y="2246334"/>
            <a:ext cx="239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Service Management</a:t>
            </a:r>
            <a:endParaRPr lang="en-GB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8819160" y="2141626"/>
            <a:ext cx="3022749" cy="16411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0E06B24-C703-4CD3-8D96-6FC271F1CECC}"/>
              </a:ext>
            </a:extLst>
          </p:cNvPr>
          <p:cNvSpPr/>
          <p:nvPr/>
        </p:nvSpPr>
        <p:spPr>
          <a:xfrm>
            <a:off x="9278249" y="2805834"/>
            <a:ext cx="2087943" cy="266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0.5 FTE Production Support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9286562" y="3127899"/>
            <a:ext cx="2087943" cy="2470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0.5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FTE </a:t>
            </a: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Prod Support (BI Suite)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047164" y="2414048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Production Management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4588450" y="1834374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BI Development Team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5568956" y="1242863"/>
            <a:ext cx="825642" cy="2368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Jen </a:t>
            </a:r>
            <a:r>
              <a:rPr lang="en-GB" sz="1200" dirty="0" smtClean="0">
                <a:solidFill>
                  <a:schemeClr val="tx1"/>
                </a:solidFill>
              </a:rPr>
              <a:t>Milne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7847777" y="1412295"/>
            <a:ext cx="1054706" cy="266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Stephen Roy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68403" y="890151"/>
            <a:ext cx="295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Sponsor (Owner)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138189" y="1067554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Lead (Lynda)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7292640" y="1060088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Portfolio Manager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22508" y="3753227"/>
            <a:ext cx="36847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Maintains and supports EDW and BI Tools. (All required administration, data protection compliance, arranging server upgrades, penetration testing, etc.).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User account creation and maintenance.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Training in the BI Tools (and data/applications?).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Gives priority support to BI Dev Team.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Consults Business Lead on any pipeline prioritisation, including sponsor funded and report writing capacity.</a:t>
            </a:r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Involve the BI Dev Team in sponsor funded work.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Sell any sponsor funded work during ramp up of the BI Dev Team (until end 2018/19?).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Charge for facilitating self-service BI, or for report writing by Service Managers of the new tools.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Take over small changes of new BI reporting outputs.</a:t>
            </a:r>
            <a:endParaRPr lang="en-GB" sz="1200" dirty="0"/>
          </a:p>
        </p:txBody>
      </p:sp>
      <p:cxnSp>
        <p:nvCxnSpPr>
          <p:cNvPr id="13" name="Straight Arrow Connector 12"/>
          <p:cNvCxnSpPr>
            <a:stCxn id="3" idx="0"/>
          </p:cNvCxnSpPr>
          <p:nvPr/>
        </p:nvCxnSpPr>
        <p:spPr>
          <a:xfrm flipH="1" flipV="1">
            <a:off x="5958385" y="1494485"/>
            <a:ext cx="2793" cy="282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619132" y="1709889"/>
            <a:ext cx="311210" cy="417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4422302" y="1697738"/>
            <a:ext cx="174638" cy="309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89086766-7106-443F-B7DA-EB7D9493F62E}"/>
              </a:ext>
            </a:extLst>
          </p:cNvPr>
          <p:cNvSpPr/>
          <p:nvPr/>
        </p:nvSpPr>
        <p:spPr>
          <a:xfrm>
            <a:off x="4196458" y="2668074"/>
            <a:ext cx="3529438" cy="2652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1.0 FTE Business Analyst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124556" y="681655"/>
            <a:ext cx="2009116" cy="1126342"/>
            <a:chOff x="275813" y="621736"/>
            <a:chExt cx="2009116" cy="112634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6" y="621736"/>
              <a:ext cx="2008473" cy="2428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DT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3" y="911187"/>
              <a:ext cx="2008473" cy="24706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IS Apps (Core)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2" y="1206098"/>
              <a:ext cx="2008473" cy="24706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bg1">
                      <a:lumMod val="50000"/>
                    </a:schemeClr>
                  </a:solidFill>
                </a:rPr>
                <a:t>IS Apps (Core) - BI Suite</a:t>
              </a:r>
              <a:endParaRPr lang="en-GB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5813" y="1501009"/>
              <a:ext cx="2008473" cy="24706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SEP Core Systems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2858060" y="1709889"/>
            <a:ext cx="406089" cy="572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07229" y="4405745"/>
            <a:ext cx="461070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Use an appropriately agile methodology to allow iterative developments, responsive to new and changing requirements (including small changes) without excessive control mechanisms.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Responds to the business need with flexibility, including the team structure itself and management approach.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Reports to the governance bodies as above, informs WIS.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Liaises with Service Management to release and support new reporting applications and data marts.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Take part in work outside the business led prioritised BI stream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Develop or support BI Suite (Business Objects) based solutions.</a:t>
            </a:r>
            <a:endParaRPr lang="en-GB" sz="12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203200" y="2996642"/>
            <a:ext cx="3522696" cy="2778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1.0 FTE Report </a:t>
            </a:r>
            <a:r>
              <a:rPr lang="en-GB" sz="1200" dirty="0" smtClean="0">
                <a:solidFill>
                  <a:schemeClr val="tx1"/>
                </a:solidFill>
              </a:rPr>
              <a:t>Writer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3665665" y="999645"/>
            <a:ext cx="91441" cy="16785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032834" y="704721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BI/MI Governance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8605238" y="986558"/>
            <a:ext cx="104892" cy="14526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94537" y="682508"/>
            <a:ext cx="303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Digital Transformation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967608" y="773086"/>
            <a:ext cx="931" cy="20329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456161" y="489986"/>
            <a:ext cx="303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BI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417939" y="3719487"/>
            <a:ext cx="368472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Maintain and patch all new servers for the EDW and BI Tools as required.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Contribute source system SME.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Ensure adequate Disaster Recovery in place.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Perform any necessary upgrades (TBC: how much is feasible within this increased capacity?).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Take over small changes of new BI reporting applications, data marts, or ETL processes during this interim year.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2" name="Rectangle 1"/>
          <p:cNvSpPr/>
          <p:nvPr/>
        </p:nvSpPr>
        <p:spPr>
          <a:xfrm rot="20438475">
            <a:off x="5738637" y="2365489"/>
            <a:ext cx="3842847" cy="1323439"/>
          </a:xfrm>
          <a:prstGeom prst="rect">
            <a:avLst/>
          </a:prstGeom>
          <a:solidFill>
            <a:srgbClr val="FFFFFF">
              <a:alpha val="71000"/>
            </a:srgb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Original Proposal</a:t>
            </a:r>
          </a:p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for reference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622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Intentions behind the interim proposal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Simplify</a:t>
            </a:r>
          </a:p>
          <a:p>
            <a:pPr lvl="1"/>
            <a:r>
              <a:rPr lang="en-GB" dirty="0" smtClean="0"/>
              <a:t>Remove some complexity by keeping the existing management of Business Objects as is.</a:t>
            </a:r>
          </a:p>
          <a:p>
            <a:pPr lvl="1"/>
            <a:r>
              <a:rPr lang="en-GB" dirty="0" smtClean="0"/>
              <a:t>Fix the capacity, remove the assumption that the team can expand at will to cope with increases in scope (for sponsor funded or strategic). </a:t>
            </a:r>
          </a:p>
          <a:p>
            <a:pPr lvl="2"/>
            <a:r>
              <a:rPr lang="en-GB" dirty="0" smtClean="0"/>
              <a:t>There is a limit on skills within Development, backfill and training takes time.</a:t>
            </a:r>
          </a:p>
          <a:p>
            <a:pPr lvl="2"/>
            <a:r>
              <a:rPr lang="en-GB" dirty="0" smtClean="0"/>
              <a:t>There is a limit on the ability of people to handle multiple complex areas.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Empower &amp; Trust</a:t>
            </a:r>
            <a:endParaRPr lang="en-GB" dirty="0"/>
          </a:p>
          <a:p>
            <a:pPr lvl="1"/>
            <a:r>
              <a:rPr lang="en-GB" dirty="0" smtClean="0"/>
              <a:t>Provide clear boundaries around responsibilities and governance, particularly around DT funded resources and work.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llow the BI Team to get going and find its feet, surfacing issues as they arise.</a:t>
            </a:r>
          </a:p>
          <a:p>
            <a:pPr lvl="1"/>
            <a:endParaRPr lang="en-GB" dirty="0"/>
          </a:p>
          <a:p>
            <a:r>
              <a:rPr lang="en-GB" dirty="0" smtClean="0"/>
              <a:t>Stage separation</a:t>
            </a:r>
          </a:p>
          <a:p>
            <a:pPr lvl="1"/>
            <a:r>
              <a:rPr lang="en-GB" dirty="0" smtClean="0"/>
              <a:t>Some of the unresolved areas are around future state service and support setup that we don’t need to resolve right now, and won’t until we are producing outputs.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834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Dedicated BI Team Capacity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080" y="1379413"/>
            <a:ext cx="11878920" cy="3729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3254" y="4807669"/>
            <a:ext cx="10420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If taking in additional work, factors to consider are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Can it be resourced and managed?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Does it put our primary objectives at risk?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Does it move us strategically forward?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297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89F968E1-686A-4774-9A8A-C6901ED28D5B}"/>
              </a:ext>
            </a:extLst>
          </p:cNvPr>
          <p:cNvSpPr/>
          <p:nvPr/>
        </p:nvSpPr>
        <p:spPr>
          <a:xfrm>
            <a:off x="3676970" y="1498745"/>
            <a:ext cx="4568416" cy="2549845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96574" y="41630"/>
            <a:ext cx="11000669" cy="4174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BI Team Resourcing – Simplified </a:t>
            </a:r>
            <a:r>
              <a:rPr lang="en-GB" sz="24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interim</a:t>
            </a:r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Roles &amp; Responsibilities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4202578" y="3388146"/>
            <a:ext cx="3530060" cy="297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1.0 </a:t>
            </a:r>
            <a:r>
              <a:rPr lang="en-GB" sz="1200" dirty="0">
                <a:solidFill>
                  <a:schemeClr val="tx1"/>
                </a:solidFill>
              </a:rPr>
              <a:t>FTE ETL </a:t>
            </a:r>
            <a:r>
              <a:rPr lang="en-GB" sz="1200" dirty="0" smtClean="0">
                <a:solidFill>
                  <a:schemeClr val="tx1"/>
                </a:solidFill>
              </a:rPr>
              <a:t>Developer </a:t>
            </a:r>
            <a:r>
              <a:rPr lang="en-GB" sz="1200" dirty="0" smtClean="0">
                <a:solidFill>
                  <a:srgbClr val="C00000"/>
                </a:solidFill>
              </a:rPr>
              <a:t>(move to 1.6 FTE)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4203200" y="3744262"/>
            <a:ext cx="2115202" cy="3834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0.2 </a:t>
            </a:r>
            <a:r>
              <a:rPr lang="en-GB" sz="1200" dirty="0">
                <a:solidFill>
                  <a:schemeClr val="tx1"/>
                </a:solidFill>
              </a:rPr>
              <a:t>FTE </a:t>
            </a:r>
            <a:r>
              <a:rPr lang="en-GB" sz="1200" dirty="0" smtClean="0">
                <a:solidFill>
                  <a:schemeClr val="tx1"/>
                </a:solidFill>
              </a:rPr>
              <a:t>Dev Tech Lead (DBA)</a:t>
            </a:r>
          </a:p>
          <a:p>
            <a:r>
              <a:rPr lang="en-GB" sz="1200" dirty="0" smtClean="0">
                <a:solidFill>
                  <a:srgbClr val="C00000"/>
                </a:solidFill>
              </a:rPr>
              <a:t>0.3 FTE Pooled DBA budget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086766-7106-443F-B7DA-EB7D9493F62E}"/>
              </a:ext>
            </a:extLst>
          </p:cNvPr>
          <p:cNvSpPr/>
          <p:nvPr/>
        </p:nvSpPr>
        <p:spPr>
          <a:xfrm>
            <a:off x="4203200" y="1920236"/>
            <a:ext cx="3510370" cy="411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rgbClr val="C00000"/>
                </a:solidFill>
              </a:rPr>
              <a:t>0.8 </a:t>
            </a:r>
            <a:r>
              <a:rPr lang="en-GB" sz="1200" dirty="0">
                <a:solidFill>
                  <a:srgbClr val="C00000"/>
                </a:solidFill>
              </a:rPr>
              <a:t>FTE </a:t>
            </a:r>
            <a:r>
              <a:rPr lang="en-GB" sz="1200" dirty="0" smtClean="0">
                <a:solidFill>
                  <a:srgbClr val="C00000"/>
                </a:solidFill>
              </a:rPr>
              <a:t>BI Team lead &amp; Access Layer </a:t>
            </a:r>
            <a:r>
              <a:rPr lang="en-GB" sz="1200" dirty="0" err="1" smtClean="0">
                <a:solidFill>
                  <a:srgbClr val="C00000"/>
                </a:solidFill>
              </a:rPr>
              <a:t>Req’s</a:t>
            </a:r>
            <a:r>
              <a:rPr lang="en-GB" sz="1200" dirty="0" smtClean="0">
                <a:solidFill>
                  <a:srgbClr val="C00000"/>
                </a:solidFill>
              </a:rPr>
              <a:t> and Design</a:t>
            </a:r>
          </a:p>
          <a:p>
            <a:r>
              <a:rPr lang="en-GB" sz="1200" dirty="0" smtClean="0">
                <a:solidFill>
                  <a:srgbClr val="C00000"/>
                </a:solidFill>
              </a:rPr>
              <a:t>0.2 FTE </a:t>
            </a:r>
            <a:r>
              <a:rPr lang="en-GB" sz="1200" dirty="0" err="1" smtClean="0">
                <a:solidFill>
                  <a:srgbClr val="C00000"/>
                </a:solidFill>
              </a:rPr>
              <a:t>GaSP</a:t>
            </a:r>
            <a:r>
              <a:rPr lang="en-GB" sz="1200" dirty="0" smtClean="0">
                <a:solidFill>
                  <a:srgbClr val="C00000"/>
                </a:solidFill>
              </a:rPr>
              <a:t> SME and BI Analyst</a:t>
            </a:r>
            <a:endParaRPr lang="en-GB" sz="1200" dirty="0">
              <a:solidFill>
                <a:srgbClr val="C00000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C78727-BE9E-47DC-894A-AF9FAAA40137}"/>
              </a:ext>
            </a:extLst>
          </p:cNvPr>
          <p:cNvSpPr/>
          <p:nvPr/>
        </p:nvSpPr>
        <p:spPr>
          <a:xfrm>
            <a:off x="4202578" y="3048861"/>
            <a:ext cx="3530060" cy="2739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0.5 FTE Data Architect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C98A57-822A-4E36-8C95-165F7DA93816}"/>
              </a:ext>
            </a:extLst>
          </p:cNvPr>
          <p:cNvSpPr/>
          <p:nvPr/>
        </p:nvSpPr>
        <p:spPr>
          <a:xfrm>
            <a:off x="6318401" y="3744262"/>
            <a:ext cx="1414237" cy="3834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(Semi - Pooled Resources)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2406863-FCCF-42C0-89B3-DE4AC49F2D9B}"/>
              </a:ext>
            </a:extLst>
          </p:cNvPr>
          <p:cNvSpPr/>
          <p:nvPr/>
        </p:nvSpPr>
        <p:spPr>
          <a:xfrm>
            <a:off x="96185" y="1804329"/>
            <a:ext cx="3212725" cy="18732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01027" y="2663580"/>
            <a:ext cx="2603040" cy="2470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0.5 </a:t>
            </a:r>
            <a:r>
              <a:rPr lang="en-GB" sz="1200" dirty="0">
                <a:solidFill>
                  <a:schemeClr val="tx1"/>
                </a:solidFill>
              </a:rPr>
              <a:t>FTE Service </a:t>
            </a:r>
            <a:r>
              <a:rPr lang="en-GB" sz="1200" dirty="0" smtClean="0">
                <a:solidFill>
                  <a:schemeClr val="tx1"/>
                </a:solidFill>
              </a:rPr>
              <a:t>Manager (EDW)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01026" y="2350534"/>
            <a:ext cx="2603041" cy="2666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1.0 </a:t>
            </a:r>
            <a:r>
              <a:rPr lang="en-GB" sz="1200" dirty="0">
                <a:solidFill>
                  <a:schemeClr val="tx1"/>
                </a:solidFill>
              </a:rPr>
              <a:t>FTE Service </a:t>
            </a:r>
            <a:r>
              <a:rPr lang="en-GB" sz="1200" dirty="0" smtClean="0">
                <a:solidFill>
                  <a:schemeClr val="tx1"/>
                </a:solidFill>
              </a:rPr>
              <a:t>Manager (new BI tools)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392714" y="2963048"/>
            <a:ext cx="2603040" cy="2470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1.0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FTE Service </a:t>
            </a: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Manager (BI Suite)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336" y="1968260"/>
            <a:ext cx="239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Service Management</a:t>
            </a:r>
            <a:endParaRPr lang="en-GB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8819161" y="2125897"/>
            <a:ext cx="2952512" cy="14679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0E06B24-C703-4CD3-8D96-6FC271F1CECC}"/>
              </a:ext>
            </a:extLst>
          </p:cNvPr>
          <p:cNvSpPr/>
          <p:nvPr/>
        </p:nvSpPr>
        <p:spPr>
          <a:xfrm>
            <a:off x="9278249" y="2733421"/>
            <a:ext cx="2087943" cy="266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0.5 FTE Production Support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9286562" y="3055486"/>
            <a:ext cx="2087943" cy="2470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0.5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</a:rPr>
              <a:t>FTE </a:t>
            </a: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Prod Support (BI Suite)</a:t>
            </a:r>
            <a:endParaRPr lang="en-GB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047164" y="2341635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Production Management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4588450" y="1556300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BI Team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22508" y="3475153"/>
            <a:ext cx="36847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Maintains and supports EDW and BI Tools. (All required administration, data protection compliance, bidding and arranging server upgrade projects, penetration testing, etc.).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User account creation and maintenance.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Training in the BI Tools (and data/applications?).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Gives priority service support to BI Team.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FF0000"/>
                </a:solidFill>
              </a:rPr>
              <a:t>Begins to shadow Report Writer to build capability to support and run small </a:t>
            </a:r>
            <a:r>
              <a:rPr lang="en-GB" sz="1200" dirty="0" smtClean="0">
                <a:solidFill>
                  <a:srgbClr val="FF0000"/>
                </a:solidFill>
              </a:rPr>
              <a:t>changes (Tier 2?)</a:t>
            </a:r>
            <a:endParaRPr lang="en-GB" sz="12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Consults BI/MI Business Lead on any pipeline prioritisation, including sponsor funded or free capacity for report writing.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rgbClr val="FF0000"/>
                </a:solidFill>
              </a:rPr>
              <a:t>Re-charges back to DT for sponsor funded work undertaken by DT resources.</a:t>
            </a:r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Assume availability of the BI Team for sponsor funded work. To be agreed through sponsor group.</a:t>
            </a:r>
          </a:p>
        </p:txBody>
      </p:sp>
      <p:cxnSp>
        <p:nvCxnSpPr>
          <p:cNvPr id="13" name="Straight Arrow Connector 12"/>
          <p:cNvCxnSpPr>
            <a:stCxn id="3" idx="0"/>
          </p:cNvCxnSpPr>
          <p:nvPr/>
        </p:nvCxnSpPr>
        <p:spPr>
          <a:xfrm flipH="1" flipV="1">
            <a:off x="5958385" y="1216411"/>
            <a:ext cx="2793" cy="282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89086766-7106-443F-B7DA-EB7D9493F62E}"/>
              </a:ext>
            </a:extLst>
          </p:cNvPr>
          <p:cNvSpPr/>
          <p:nvPr/>
        </p:nvSpPr>
        <p:spPr>
          <a:xfrm>
            <a:off x="4196458" y="2390000"/>
            <a:ext cx="3529438" cy="2652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1.0 FTE Business Analyst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124556" y="681655"/>
            <a:ext cx="2009116" cy="1126342"/>
            <a:chOff x="275813" y="621736"/>
            <a:chExt cx="2009116" cy="112634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6" y="621736"/>
              <a:ext cx="2008473" cy="2428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DT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3" y="911187"/>
              <a:ext cx="2008473" cy="24706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IS Apps (Core)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6452" y="1206098"/>
              <a:ext cx="2008473" cy="24706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bg1">
                      <a:lumMod val="50000"/>
                    </a:schemeClr>
                  </a:solidFill>
                </a:rPr>
                <a:t>IS Apps (Core) - BI Suite</a:t>
              </a:r>
              <a:endParaRPr lang="en-GB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C5BC712-12FB-45B6-8FAF-57918DCF5788}"/>
                </a:ext>
              </a:extLst>
            </p:cNvPr>
            <p:cNvSpPr/>
            <p:nvPr/>
          </p:nvSpPr>
          <p:spPr>
            <a:xfrm>
              <a:off x="275813" y="1501009"/>
              <a:ext cx="2008473" cy="24706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 smtClean="0">
                  <a:solidFill>
                    <a:schemeClr val="tx1"/>
                  </a:solidFill>
                </a:rPr>
                <a:t>SEP Core Systems Funded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3004761" y="1111477"/>
            <a:ext cx="1197817" cy="1003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07229" y="4127671"/>
            <a:ext cx="461070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rgbClr val="FF0000"/>
                </a:solidFill>
              </a:rPr>
              <a:t>Use an appropriately lean project methodology to allow iterative developments, responsive to new and changing requirements (including small changes) without excessive control mechanisms.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Responds to business needs with flexibility, including the team structure itself and management approach.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Reports to the governance bodies for approval, uses project website for briefs &amp; risk tracking, informs WIS of major changes and releases.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Liaises with Service Management to release new reporting applications and data marts</a:t>
            </a:r>
            <a:r>
              <a:rPr lang="en-GB" sz="1200" dirty="0"/>
              <a:t> </a:t>
            </a:r>
            <a:r>
              <a:rPr lang="en-GB" sz="1200" dirty="0" smtClean="0"/>
              <a:t>into support.</a:t>
            </a:r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Take part in work outside the sponsor group prioritised BI stream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rgbClr val="FF0000"/>
                </a:solidFill>
              </a:rPr>
              <a:t>Develop or support BI Suite (Business Objects) based solutions.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C5BC712-12FB-45B6-8FAF-57918DCF5788}"/>
              </a:ext>
            </a:extLst>
          </p:cNvPr>
          <p:cNvSpPr/>
          <p:nvPr/>
        </p:nvSpPr>
        <p:spPr>
          <a:xfrm>
            <a:off x="4203200" y="2718568"/>
            <a:ext cx="3522696" cy="2778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1.0 FTE Report </a:t>
            </a:r>
            <a:r>
              <a:rPr lang="en-GB" sz="1200" dirty="0" smtClean="0">
                <a:solidFill>
                  <a:schemeClr val="tx1"/>
                </a:solidFill>
              </a:rPr>
              <a:t>Writer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417939" y="3441413"/>
            <a:ext cx="36847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Does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rgbClr val="FF0000"/>
                </a:solidFill>
              </a:rPr>
              <a:t>Tier 1 triage of </a:t>
            </a:r>
            <a:r>
              <a:rPr lang="en-GB" sz="1200" dirty="0" err="1" smtClean="0">
                <a:solidFill>
                  <a:srgbClr val="FF0000"/>
                </a:solidFill>
              </a:rPr>
              <a:t>Unidesk</a:t>
            </a:r>
            <a:r>
              <a:rPr lang="en-GB" sz="1200" dirty="0" smtClean="0">
                <a:solidFill>
                  <a:srgbClr val="FF0000"/>
                </a:solidFill>
              </a:rPr>
              <a:t> calls?</a:t>
            </a:r>
            <a:endParaRPr lang="en-GB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Maintain and patch all new servers for the EDW and BI Tools as required.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Contribute source system SME.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Ensure adequate Disaster Recovery in place.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Perform any necessary upgrades </a:t>
            </a:r>
            <a:r>
              <a:rPr lang="en-GB" sz="1200" dirty="0" smtClean="0">
                <a:solidFill>
                  <a:srgbClr val="FF0000"/>
                </a:solidFill>
              </a:rPr>
              <a:t>(TBC: does the increased capacity cover any of this?)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rgbClr val="FF0000"/>
                </a:solidFill>
              </a:rPr>
              <a:t>Begins to shadow ETL developers to build capability to support and run small changes (Tier 2?)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r>
              <a:rPr lang="en-GB" sz="1200" b="1" dirty="0" smtClean="0"/>
              <a:t>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Take over small changes of new BI reporting applications during the interim period.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2406863-FCCF-42C0-89B3-DE4AC49F2D9B}"/>
              </a:ext>
            </a:extLst>
          </p:cNvPr>
          <p:cNvSpPr/>
          <p:nvPr/>
        </p:nvSpPr>
        <p:spPr>
          <a:xfrm>
            <a:off x="3986676" y="639391"/>
            <a:ext cx="3961864" cy="578784"/>
          </a:xfrm>
          <a:prstGeom prst="ellips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BI/MI Sponsor Group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086766-7106-443F-B7DA-EB7D9493F62E}"/>
              </a:ext>
            </a:extLst>
          </p:cNvPr>
          <p:cNvSpPr/>
          <p:nvPr/>
        </p:nvSpPr>
        <p:spPr>
          <a:xfrm>
            <a:off x="8884200" y="1328969"/>
            <a:ext cx="2752197" cy="3380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 smtClean="0">
                <a:solidFill>
                  <a:schemeClr val="tx1"/>
                </a:solidFill>
              </a:rPr>
              <a:t>0.6 FTE Programme &amp; Project Manager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391346" y="959637"/>
            <a:ext cx="1737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Project Services</a:t>
            </a:r>
            <a:endParaRPr lang="en-GB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FAB28C7-6D9F-4962-89E1-DF1952E340B8}"/>
              </a:ext>
            </a:extLst>
          </p:cNvPr>
          <p:cNvSpPr/>
          <p:nvPr/>
        </p:nvSpPr>
        <p:spPr>
          <a:xfrm>
            <a:off x="8748923" y="920343"/>
            <a:ext cx="3022749" cy="11166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940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Dedicated Capacity -&gt; Actual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 type of complex work we’re undertaking needs a stable team of people</a:t>
            </a:r>
          </a:p>
          <a:p>
            <a:pPr lvl="1"/>
            <a:r>
              <a:rPr lang="en-GB" dirty="0" smtClean="0"/>
              <a:t>A virtual capacity that can be picked up by a ‘role’ will not work.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How do we manage this?</a:t>
            </a:r>
          </a:p>
          <a:p>
            <a:pPr lvl="1"/>
            <a:r>
              <a:rPr lang="en-GB" dirty="0" smtClean="0"/>
              <a:t>Fixed people and a rota system leaves no resilience in case of absence.</a:t>
            </a:r>
          </a:p>
          <a:p>
            <a:pPr lvl="1"/>
            <a:r>
              <a:rPr lang="en-GB" dirty="0" smtClean="0"/>
              <a:t>Actual ability to expand team is already hitting limits/time constraints to suitably backfill.</a:t>
            </a:r>
          </a:p>
          <a:p>
            <a:endParaRPr lang="en-GB" dirty="0"/>
          </a:p>
          <a:p>
            <a:r>
              <a:rPr lang="en-GB" dirty="0" smtClean="0"/>
              <a:t>How do we ring fence resources?</a:t>
            </a:r>
          </a:p>
          <a:p>
            <a:pPr lvl="1"/>
            <a:r>
              <a:rPr lang="en-GB" dirty="0" smtClean="0"/>
              <a:t>Contention risk, particularly if booked and paid for in the traditional days basis model.</a:t>
            </a:r>
          </a:p>
          <a:p>
            <a:pPr lvl="1"/>
            <a:r>
              <a:rPr lang="en-GB" dirty="0" smtClean="0"/>
              <a:t>Programme and project priority?</a:t>
            </a:r>
          </a:p>
          <a:p>
            <a:pPr lvl="1"/>
            <a:r>
              <a:rPr lang="en-GB" dirty="0" smtClean="0"/>
              <a:t>Service priority?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How do we organise payment?</a:t>
            </a:r>
          </a:p>
          <a:p>
            <a:pPr lvl="1"/>
            <a:r>
              <a:rPr lang="en-GB" dirty="0" smtClean="0"/>
              <a:t>If salary basis how to reflect and monitor this in ASTA?</a:t>
            </a:r>
            <a:endParaRPr lang="en-GB" dirty="0"/>
          </a:p>
          <a:p>
            <a:endParaRPr lang="en-GB" dirty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35906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Scenarios - sense checking, what happens if…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person requests a new report</a:t>
            </a:r>
          </a:p>
          <a:p>
            <a:endParaRPr lang="en-GB" dirty="0"/>
          </a:p>
          <a:p>
            <a:r>
              <a:rPr lang="en-GB" dirty="0" smtClean="0"/>
              <a:t>A user/owner requests a change to a BI application</a:t>
            </a:r>
          </a:p>
          <a:p>
            <a:endParaRPr lang="en-GB" dirty="0"/>
          </a:p>
          <a:p>
            <a:r>
              <a:rPr lang="en-GB" dirty="0" smtClean="0"/>
              <a:t>A user wants to query the data in a report</a:t>
            </a:r>
          </a:p>
          <a:p>
            <a:endParaRPr lang="en-GB" dirty="0"/>
          </a:p>
          <a:p>
            <a:r>
              <a:rPr lang="en-GB" dirty="0" smtClean="0"/>
              <a:t>A higher priority project requires use of the ring fenced resources</a:t>
            </a:r>
          </a:p>
          <a:p>
            <a:endParaRPr lang="en-GB" dirty="0"/>
          </a:p>
          <a:p>
            <a:r>
              <a:rPr lang="en-GB" dirty="0" smtClean="0"/>
              <a:t>Core Systems needs us to also provide the Historical Data Store (HDS) through EDW, and can fund 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500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Programme to re-run resource budgeting</a:t>
            </a:r>
          </a:p>
          <a:p>
            <a:pPr lvl="1"/>
            <a:r>
              <a:rPr lang="en-GB" dirty="0" smtClean="0"/>
              <a:t>Including agreement on funded posts this year</a:t>
            </a:r>
          </a:p>
          <a:p>
            <a:pPr lvl="1"/>
            <a:r>
              <a:rPr lang="en-GB" dirty="0" smtClean="0"/>
              <a:t>Any capacity to fund ETL contractor to jump start team maturity?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Agreement on a suitably lean project management methodology</a:t>
            </a:r>
          </a:p>
          <a:p>
            <a:pPr lvl="1"/>
            <a:r>
              <a:rPr lang="en-GB" dirty="0" smtClean="0"/>
              <a:t>May require a loose ‘Discovery’ phase to allow work to begin</a:t>
            </a:r>
          </a:p>
          <a:p>
            <a:pPr lvl="1"/>
            <a:r>
              <a:rPr lang="en-GB" dirty="0" smtClean="0"/>
              <a:t>Likely to require training for the team</a:t>
            </a:r>
            <a:endParaRPr lang="en-GB" dirty="0"/>
          </a:p>
          <a:p>
            <a:pPr lvl="1"/>
            <a:endParaRPr lang="en-GB" dirty="0"/>
          </a:p>
          <a:p>
            <a:r>
              <a:rPr lang="en-GB" dirty="0" smtClean="0"/>
              <a:t>What else do each team need to move to a trial run?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the meeting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Communicate the urgency.</a:t>
            </a:r>
          </a:p>
          <a:p>
            <a:pPr lvl="1"/>
            <a:r>
              <a:rPr lang="en-GB" dirty="0" smtClean="0"/>
              <a:t>Core Systems go-live approx. 1 year</a:t>
            </a:r>
          </a:p>
          <a:p>
            <a:pPr lvl="1"/>
            <a:r>
              <a:rPr lang="en-GB" dirty="0" smtClean="0"/>
              <a:t>Budget utilisation planned from 15</a:t>
            </a:r>
            <a:r>
              <a:rPr lang="en-GB" baseline="30000" dirty="0" smtClean="0"/>
              <a:t>th</a:t>
            </a:r>
            <a:r>
              <a:rPr lang="en-GB" dirty="0" smtClean="0"/>
              <a:t> April</a:t>
            </a:r>
          </a:p>
          <a:p>
            <a:endParaRPr lang="en-GB" dirty="0"/>
          </a:p>
          <a:p>
            <a:r>
              <a:rPr lang="en-GB" dirty="0"/>
              <a:t>Acknowledge </a:t>
            </a:r>
            <a:r>
              <a:rPr lang="en-GB" dirty="0" smtClean="0"/>
              <a:t>new ways of working within IS</a:t>
            </a:r>
          </a:p>
          <a:p>
            <a:pPr lvl="1"/>
            <a:r>
              <a:rPr lang="en-GB" dirty="0" smtClean="0"/>
              <a:t>Bridging various stakeholder expectations</a:t>
            </a:r>
          </a:p>
          <a:p>
            <a:pPr lvl="1"/>
            <a:r>
              <a:rPr lang="en-GB" dirty="0" smtClean="0"/>
              <a:t>Hear concerns around how we setup and run this.</a:t>
            </a:r>
          </a:p>
          <a:p>
            <a:pPr lvl="1"/>
            <a:r>
              <a:rPr lang="en-GB" dirty="0" smtClean="0"/>
              <a:t>Risk of failure best mitigated with an early attempt than detailed planning.</a:t>
            </a:r>
          </a:p>
          <a:p>
            <a:pPr lvl="1"/>
            <a:endParaRPr lang="en-GB" dirty="0"/>
          </a:p>
          <a:p>
            <a:r>
              <a:rPr lang="en-GB" dirty="0" smtClean="0"/>
              <a:t>Draw a line in the sand to agree objectives and business priorities for the next stage of the programme.</a:t>
            </a:r>
          </a:p>
          <a:p>
            <a:pPr lvl="1"/>
            <a:r>
              <a:rPr lang="en-GB" dirty="0" smtClean="0"/>
              <a:t>Need to move to a positive </a:t>
            </a:r>
            <a:r>
              <a:rPr lang="en-GB" dirty="0"/>
              <a:t>Y</a:t>
            </a:r>
            <a:r>
              <a:rPr lang="en-GB" dirty="0" smtClean="0"/>
              <a:t>es, and collective effort to find our feet.</a:t>
            </a:r>
          </a:p>
          <a:p>
            <a:pPr lvl="1"/>
            <a:endParaRPr lang="en-GB" dirty="0" smtClean="0"/>
          </a:p>
          <a:p>
            <a:r>
              <a:rPr lang="en-GB" dirty="0"/>
              <a:t>Discuss interim BI Team proposal and outstanding decisions required.</a:t>
            </a:r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11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>
          <a:xfrm>
            <a:off x="196573" y="41630"/>
            <a:ext cx="11946587" cy="4174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BI / MI Sponsoring Group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757039" y="2904089"/>
            <a:ext cx="1917237" cy="2549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Lynda (BI/MI Business Lead)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5749682" y="2903297"/>
            <a:ext cx="825642" cy="2549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Jen </a:t>
            </a:r>
            <a:r>
              <a:rPr lang="en-GB" sz="1200" dirty="0" smtClean="0">
                <a:solidFill>
                  <a:schemeClr val="tx1"/>
                </a:solidFill>
              </a:rPr>
              <a:t>Milne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10144343" y="2904088"/>
            <a:ext cx="1054706" cy="254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Stephen Roy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93791" y="2238923"/>
            <a:ext cx="295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Sponsor</a:t>
            </a:r>
          </a:p>
          <a:p>
            <a:pPr algn="ctr"/>
            <a:r>
              <a:rPr lang="en-GB" dirty="0"/>
              <a:t>(</a:t>
            </a:r>
            <a:r>
              <a:rPr lang="en-GB" dirty="0" smtClean="0"/>
              <a:t>Programme Owner)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94045" y="2246855"/>
            <a:ext cx="2745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Lead</a:t>
            </a:r>
          </a:p>
          <a:p>
            <a:pPr algn="ctr"/>
            <a:r>
              <a:rPr lang="en-GB" dirty="0" smtClean="0"/>
              <a:t>(Business Owner)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9298969" y="2524491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Portfolio Manager</a:t>
            </a:r>
            <a:endParaRPr lang="en-GB" dirty="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1687398" y="1576568"/>
            <a:ext cx="188598" cy="68039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94044" y="1132760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BI/MI Governance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10591259" y="1795916"/>
            <a:ext cx="220760" cy="69185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9657895" y="1133956"/>
            <a:ext cx="2267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Digital Transformation</a:t>
            </a:r>
          </a:p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3" name="Straight Arrow Connector 72"/>
          <p:cNvCxnSpPr>
            <a:stCxn id="36" idx="0"/>
            <a:endCxn id="74" idx="2"/>
          </p:cNvCxnSpPr>
          <p:nvPr/>
        </p:nvCxnSpPr>
        <p:spPr>
          <a:xfrm flipH="1" flipV="1">
            <a:off x="6164559" y="1132572"/>
            <a:ext cx="5307" cy="1124394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644799" y="763240"/>
            <a:ext cx="303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Core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2406863-FCCF-42C0-89B3-DE4AC49F2D9B}"/>
              </a:ext>
            </a:extLst>
          </p:cNvPr>
          <p:cNvSpPr/>
          <p:nvPr/>
        </p:nvSpPr>
        <p:spPr>
          <a:xfrm>
            <a:off x="197963" y="1647009"/>
            <a:ext cx="11726944" cy="2415944"/>
          </a:xfrm>
          <a:prstGeom prst="ellips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t" anchorCtr="0"/>
          <a:lstStyle/>
          <a:p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3521528" y="2911074"/>
            <a:ext cx="884405" cy="2471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Alex Carter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002887" y="2520004"/>
            <a:ext cx="192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Service Owner</a:t>
            </a:r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7896678" y="2892090"/>
            <a:ext cx="1176200" cy="266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Danny Emerson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15896" y="2529542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BI Team Lead</a:t>
            </a:r>
            <a:endParaRPr lang="en-GB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8484778" y="3313346"/>
            <a:ext cx="0" cy="1018421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351272" y="4386681"/>
            <a:ext cx="226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BI Team</a:t>
            </a:r>
          </a:p>
        </p:txBody>
      </p:sp>
      <p:cxnSp>
        <p:nvCxnSpPr>
          <p:cNvPr id="76" name="Straight Arrow Connector 75"/>
          <p:cNvCxnSpPr>
            <a:endCxn id="77" idx="0"/>
          </p:cNvCxnSpPr>
          <p:nvPr/>
        </p:nvCxnSpPr>
        <p:spPr>
          <a:xfrm>
            <a:off x="3944334" y="3258432"/>
            <a:ext cx="0" cy="107333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810828" y="4386681"/>
            <a:ext cx="226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Service Management</a:t>
            </a:r>
          </a:p>
        </p:txBody>
      </p:sp>
    </p:spTree>
    <p:extLst>
      <p:ext uri="{BB962C8B-B14F-4D97-AF65-F5344CB8AC3E}">
        <p14:creationId xmlns:p14="http://schemas.microsoft.com/office/powerpoint/2010/main" val="85605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>
          <a:xfrm>
            <a:off x="196573" y="41630"/>
            <a:ext cx="11946587" cy="4174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BI / MI Sponsoring Group – primary group responsibilities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757039" y="2904089"/>
            <a:ext cx="1917237" cy="2549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Lynda (BI/MI Business Lead)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5749682" y="2903297"/>
            <a:ext cx="825642" cy="2549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Jen </a:t>
            </a:r>
            <a:r>
              <a:rPr lang="en-GB" sz="1200" dirty="0" smtClean="0">
                <a:solidFill>
                  <a:schemeClr val="tx1"/>
                </a:solidFill>
              </a:rPr>
              <a:t>Milne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10144343" y="2904088"/>
            <a:ext cx="1054706" cy="254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Stephen Roy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93791" y="2238923"/>
            <a:ext cx="295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Sponsor</a:t>
            </a:r>
          </a:p>
          <a:p>
            <a:pPr algn="ctr"/>
            <a:r>
              <a:rPr lang="en-GB" dirty="0"/>
              <a:t>(</a:t>
            </a:r>
            <a:r>
              <a:rPr lang="en-GB" dirty="0" smtClean="0"/>
              <a:t>Programme Owner)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94045" y="2246855"/>
            <a:ext cx="2745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Programme Lead</a:t>
            </a:r>
          </a:p>
          <a:p>
            <a:pPr algn="ctr"/>
            <a:r>
              <a:rPr lang="en-GB" dirty="0" smtClean="0"/>
              <a:t>(Business Owner)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9298969" y="2524491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Portfolio Manager</a:t>
            </a:r>
            <a:endParaRPr lang="en-GB" dirty="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1687398" y="1576568"/>
            <a:ext cx="188598" cy="68039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94044" y="1132760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BI/MI Governance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10591259" y="1795916"/>
            <a:ext cx="220760" cy="69185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9657895" y="1133956"/>
            <a:ext cx="2267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Digital Transformation</a:t>
            </a:r>
          </a:p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3" name="Straight Arrow Connector 72"/>
          <p:cNvCxnSpPr>
            <a:stCxn id="36" idx="0"/>
            <a:endCxn id="74" idx="2"/>
          </p:cNvCxnSpPr>
          <p:nvPr/>
        </p:nvCxnSpPr>
        <p:spPr>
          <a:xfrm flipH="1" flipV="1">
            <a:off x="6164559" y="1132572"/>
            <a:ext cx="5307" cy="1124394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644799" y="763240"/>
            <a:ext cx="3039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Core Board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2406863-FCCF-42C0-89B3-DE4AC49F2D9B}"/>
              </a:ext>
            </a:extLst>
          </p:cNvPr>
          <p:cNvSpPr/>
          <p:nvPr/>
        </p:nvSpPr>
        <p:spPr>
          <a:xfrm>
            <a:off x="197963" y="1647009"/>
            <a:ext cx="11726944" cy="2415944"/>
          </a:xfrm>
          <a:prstGeom prst="ellips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t" anchorCtr="0"/>
          <a:lstStyle/>
          <a:p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3521528" y="2911074"/>
            <a:ext cx="884405" cy="2471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Alex Carter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002887" y="2520004"/>
            <a:ext cx="192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Service Owner</a:t>
            </a:r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C28DEA7-CB0C-4663-AC78-D5CBB9AEE2E4}"/>
              </a:ext>
            </a:extLst>
          </p:cNvPr>
          <p:cNvSpPr/>
          <p:nvPr/>
        </p:nvSpPr>
        <p:spPr>
          <a:xfrm>
            <a:off x="7896678" y="2892090"/>
            <a:ext cx="1176200" cy="2669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Danny Emerson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15896" y="2529542"/>
            <a:ext cx="274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BI Team Lead</a:t>
            </a:r>
            <a:endParaRPr lang="en-GB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8484778" y="3313346"/>
            <a:ext cx="0" cy="1018421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351272" y="4386681"/>
            <a:ext cx="226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BI Team</a:t>
            </a:r>
          </a:p>
        </p:txBody>
      </p:sp>
      <p:cxnSp>
        <p:nvCxnSpPr>
          <p:cNvPr id="76" name="Straight Arrow Connector 75"/>
          <p:cNvCxnSpPr>
            <a:endCxn id="77" idx="0"/>
          </p:cNvCxnSpPr>
          <p:nvPr/>
        </p:nvCxnSpPr>
        <p:spPr>
          <a:xfrm>
            <a:off x="3944334" y="3258432"/>
            <a:ext cx="0" cy="107333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810828" y="4386681"/>
            <a:ext cx="226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Service Management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1115" y="5250862"/>
            <a:ext cx="10819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Primary Group Responsibilities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Deliver the objectives of the BI/MI Programme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Provide </a:t>
            </a:r>
            <a:r>
              <a:rPr lang="en-GB" dirty="0" smtClean="0"/>
              <a:t>a clear </a:t>
            </a:r>
            <a:r>
              <a:rPr lang="en-GB" dirty="0"/>
              <a:t>direction for both service and development </a:t>
            </a:r>
            <a:r>
              <a:rPr lang="en-GB" dirty="0" smtClean="0"/>
              <a:t>activities, aligned to our strategy</a:t>
            </a: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Discuss and resolve issues and risks</a:t>
            </a:r>
          </a:p>
        </p:txBody>
      </p:sp>
    </p:spTree>
    <p:extLst>
      <p:ext uri="{BB962C8B-B14F-4D97-AF65-F5344CB8AC3E}">
        <p14:creationId xmlns:p14="http://schemas.microsoft.com/office/powerpoint/2010/main" val="132554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5000"/>
                    </a14:imgEffect>
                    <a14:imgEffect>
                      <a14:saturation sat="66000"/>
                    </a14:imgEffect>
                    <a14:imgEffect>
                      <a14:brightnessContrast bright="15000" contrast="-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6573" y="736776"/>
            <a:ext cx="11857748" cy="4121253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196573" y="41630"/>
            <a:ext cx="11946587" cy="4174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BI / MI Sponsoring Group – primary individual responsibilities</a:t>
            </a:r>
            <a:endParaRPr lang="en-GB" sz="24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4364" y="3535267"/>
            <a:ext cx="22915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Business Strategy.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Requirements prioritisation.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Communications.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External stakeholder Management.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Community engagement &amp; adoption.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25885" y="4602182"/>
            <a:ext cx="22744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Responsible for </a:t>
            </a:r>
            <a:r>
              <a:rPr lang="en-GB" sz="1600" dirty="0"/>
              <a:t>s</a:t>
            </a:r>
            <a:r>
              <a:rPr lang="en-GB" sz="1600" dirty="0" smtClean="0"/>
              <a:t>ervice management of new BI tools and EDW.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Management of direct user requests pipeline and non DT projects.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Management and support of self-service BI activities.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59009" y="3524508"/>
            <a:ext cx="21751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Overall responsibility for the delivery of BI/MI objectives.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Alignment of business and technical strategies.</a:t>
            </a:r>
          </a:p>
          <a:p>
            <a:endParaRPr lang="en-GB" sz="12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7677288" y="4689429"/>
            <a:ext cx="2078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Responsible for directing the collective effort to design and deliver solutions to meet requirements.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55470" y="3755341"/>
            <a:ext cx="21529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Liaise and report to DT board on progress.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Internal stakeholder management.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Budget management.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/>
              <a:t>Alignment within the DT Portfolio.</a:t>
            </a:r>
          </a:p>
        </p:txBody>
      </p:sp>
    </p:spTree>
    <p:extLst>
      <p:ext uri="{BB962C8B-B14F-4D97-AF65-F5344CB8AC3E}">
        <p14:creationId xmlns:p14="http://schemas.microsoft.com/office/powerpoint/2010/main" val="307688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Objectives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9644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draft paper ‘BI Programme Overview’ aimed to </a:t>
            </a:r>
            <a:r>
              <a:rPr lang="en-GB" dirty="0" smtClean="0"/>
              <a:t>articulate more rounded </a:t>
            </a:r>
            <a:r>
              <a:rPr lang="en-GB" dirty="0"/>
              <a:t>objectives and some context of the business areas under consideration for BI work</a:t>
            </a:r>
            <a:r>
              <a:rPr lang="en-GB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Reporting </a:t>
            </a:r>
            <a:r>
              <a:rPr lang="en-GB" dirty="0" smtClean="0"/>
              <a:t>Tools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Repository for Key University </a:t>
            </a:r>
            <a:r>
              <a:rPr lang="en-GB" dirty="0" smtClean="0"/>
              <a:t>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Business Intelligence Improvement and </a:t>
            </a:r>
            <a:r>
              <a:rPr lang="en-GB" dirty="0" smtClean="0"/>
              <a:t>Capability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Management Information </a:t>
            </a:r>
            <a:r>
              <a:rPr lang="en-GB" dirty="0" smtClean="0"/>
              <a:t>Applications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Assist Core Systems (ERP) Migration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This was initially prepared for </a:t>
            </a:r>
            <a:r>
              <a:rPr lang="en-GB" dirty="0" smtClean="0"/>
              <a:t>consideration </a:t>
            </a:r>
            <a:r>
              <a:rPr lang="en-GB" dirty="0"/>
              <a:t>by </a:t>
            </a:r>
            <a:r>
              <a:rPr lang="en-GB" dirty="0" smtClean="0"/>
              <a:t>the </a:t>
            </a:r>
            <a:r>
              <a:rPr lang="en-GB" dirty="0"/>
              <a:t>BI/MI Governance </a:t>
            </a:r>
            <a:r>
              <a:rPr lang="en-GB" dirty="0" smtClean="0"/>
              <a:t>Board. </a:t>
            </a:r>
          </a:p>
          <a:p>
            <a:r>
              <a:rPr lang="en-GB" dirty="0" smtClean="0"/>
              <a:t>Subsequent </a:t>
            </a:r>
            <a:r>
              <a:rPr lang="en-GB" dirty="0"/>
              <a:t>sponsor led </a:t>
            </a:r>
            <a:r>
              <a:rPr lang="en-GB" dirty="0" smtClean="0"/>
              <a:t>decision </a:t>
            </a:r>
            <a:r>
              <a:rPr lang="en-GB" dirty="0"/>
              <a:t>for the most strategic focus of our BI investments </a:t>
            </a:r>
            <a:r>
              <a:rPr lang="en-GB" dirty="0" smtClean="0"/>
              <a:t>has </a:t>
            </a:r>
            <a:r>
              <a:rPr lang="en-GB" dirty="0"/>
              <a:t>been approved by both this and the Digital Transformation board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0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Business Priorities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7818"/>
            <a:ext cx="10515600" cy="49691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HR &amp; Finance Strategic Reporting</a:t>
            </a:r>
          </a:p>
          <a:p>
            <a:pPr lvl="1"/>
            <a:r>
              <a:rPr lang="en-GB" dirty="0" smtClean="0"/>
              <a:t>Key part of successful core systems implementation.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 strategic choice of needed data in its own right</a:t>
            </a:r>
          </a:p>
          <a:p>
            <a:pPr lvl="2"/>
            <a:r>
              <a:rPr lang="en-GB" dirty="0" smtClean="0"/>
              <a:t>Student data is arguably more needed, but they have little capacity or inclination to engage with us right now.</a:t>
            </a:r>
          </a:p>
          <a:p>
            <a:pPr lvl="2"/>
            <a:r>
              <a:rPr lang="en-GB" dirty="0" smtClean="0"/>
              <a:t>Also the mix of operational and strategic reporting through Business Objects requires a huge reconciliation effort alongside any new development of student data.</a:t>
            </a:r>
          </a:p>
          <a:p>
            <a:pPr lvl="2"/>
            <a:endParaRPr lang="en-GB" dirty="0" smtClean="0"/>
          </a:p>
          <a:p>
            <a:pPr lvl="1"/>
            <a:r>
              <a:rPr lang="en-GB" dirty="0" smtClean="0"/>
              <a:t>The new reporting landscape for HR and Finance will have much more clearly distinguished (self sufficient) operational reporting.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If we don’t take in the old data now we risk losing the ability to do so, and hamper our future analysis until the new ERP is bedded in with history.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24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Business Priorities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0944"/>
            <a:ext cx="10515600" cy="515389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Support Self-Service BI  &amp;  Data Governance</a:t>
            </a:r>
          </a:p>
          <a:p>
            <a:pPr lvl="1"/>
            <a:r>
              <a:rPr lang="en-GB" dirty="0" smtClean="0"/>
              <a:t>Facilitate alignment towards a consistent BI landscape across the University.</a:t>
            </a:r>
          </a:p>
          <a:p>
            <a:pPr lvl="2"/>
            <a:r>
              <a:rPr lang="en-GB" dirty="0" smtClean="0"/>
              <a:t>Data Definitions.</a:t>
            </a:r>
          </a:p>
          <a:p>
            <a:pPr lvl="2"/>
            <a:r>
              <a:rPr lang="en-GB" dirty="0" smtClean="0"/>
              <a:t>Re-use of EDW Org Hierarchy etc.</a:t>
            </a:r>
          </a:p>
          <a:p>
            <a:pPr lvl="2"/>
            <a:r>
              <a:rPr lang="en-GB" dirty="0" smtClean="0"/>
              <a:t>Seek opportunities to expand audience of local solutions.</a:t>
            </a:r>
          </a:p>
          <a:p>
            <a:pPr lvl="1"/>
            <a:r>
              <a:rPr lang="en-GB" dirty="0" smtClean="0"/>
              <a:t>Pro-actively engage and improve data governance.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Deliver other small reporting projects as possible</a:t>
            </a:r>
          </a:p>
          <a:p>
            <a:pPr lvl="1"/>
            <a:r>
              <a:rPr lang="en-GB" dirty="0" smtClean="0"/>
              <a:t>Prioritised through the Sponsor group, with input from the respective governance bodies involved.</a:t>
            </a:r>
          </a:p>
          <a:p>
            <a:pPr lvl="1"/>
            <a:r>
              <a:rPr lang="en-GB" dirty="0" smtClean="0"/>
              <a:t>Sponsor funded work </a:t>
            </a:r>
            <a:r>
              <a:rPr lang="en-GB" i="1" dirty="0" smtClean="0"/>
              <a:t>can</a:t>
            </a:r>
            <a:r>
              <a:rPr lang="en-GB" dirty="0" smtClean="0"/>
              <a:t> be considered for prioritisation, but strategic projects would take precedence.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Build up to a sustainable service as originally conceived</a:t>
            </a:r>
          </a:p>
          <a:p>
            <a:pPr lvl="1"/>
            <a:r>
              <a:rPr lang="en-GB" dirty="0" smtClean="0"/>
              <a:t>Develop the skills, capacity and integrated data to be able to offer a ‘Reporting and Analytics Service’ for the University.</a:t>
            </a:r>
          </a:p>
        </p:txBody>
      </p:sp>
    </p:spTree>
    <p:extLst>
      <p:ext uri="{BB962C8B-B14F-4D97-AF65-F5344CB8AC3E}">
        <p14:creationId xmlns:p14="http://schemas.microsoft.com/office/powerpoint/2010/main" val="416961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Different interpretations of a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We are all aligned in the desire to improve our BI capability at the </a:t>
            </a:r>
            <a:r>
              <a:rPr lang="en-GB" dirty="0" smtClean="0"/>
              <a:t>University.</a:t>
            </a:r>
          </a:p>
          <a:p>
            <a:endParaRPr lang="en-GB" dirty="0"/>
          </a:p>
          <a:p>
            <a:r>
              <a:rPr lang="en-GB" dirty="0" smtClean="0"/>
              <a:t>Broadly </a:t>
            </a:r>
            <a:r>
              <a:rPr lang="en-GB" dirty="0"/>
              <a:t>there is agreement on the idea of a responsive BI service of some form, but the how and when to get there still surfaces </a:t>
            </a:r>
            <a:r>
              <a:rPr lang="en-GB" dirty="0" smtClean="0"/>
              <a:t>debate.</a:t>
            </a:r>
          </a:p>
          <a:p>
            <a:endParaRPr lang="en-GB" dirty="0" smtClean="0"/>
          </a:p>
          <a:p>
            <a:r>
              <a:rPr lang="en-GB" dirty="0" smtClean="0"/>
              <a:t>Expectations </a:t>
            </a:r>
            <a:r>
              <a:rPr lang="en-GB" dirty="0"/>
              <a:t>from our investment in BI have been understood differently across internal IS and external stakeholders.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IS envisaged a responsive service, open to sponsor funded work, incrementally building up an integrated data source within EDW</a:t>
            </a:r>
            <a:r>
              <a:rPr lang="en-GB" dirty="0" smtClean="0"/>
              <a:t>. Some expected any EDW, </a:t>
            </a:r>
            <a:r>
              <a:rPr lang="en-GB" dirty="0" err="1" smtClean="0"/>
              <a:t>Talend</a:t>
            </a:r>
            <a:r>
              <a:rPr lang="en-GB" dirty="0" smtClean="0"/>
              <a:t> and BI Suite related work to also come through that service.</a:t>
            </a:r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Some external expectations were for a populated data warehouse, with the necessary data already in place, and centrally paid for strategic reporting.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4423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10581</TotalTime>
  <Words>2442</Words>
  <Application>Microsoft Office PowerPoint</Application>
  <PresentationFormat>Widescreen</PresentationFormat>
  <Paragraphs>314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Agenda</vt:lpstr>
      <vt:lpstr>Purpose of the meeting</vt:lpstr>
      <vt:lpstr>PowerPoint Presentation</vt:lpstr>
      <vt:lpstr>PowerPoint Presentation</vt:lpstr>
      <vt:lpstr>PowerPoint Presentation</vt:lpstr>
      <vt:lpstr>Objectives</vt:lpstr>
      <vt:lpstr>Business Priorities</vt:lpstr>
      <vt:lpstr>Business Priorities</vt:lpstr>
      <vt:lpstr>Different interpretations of a Service</vt:lpstr>
      <vt:lpstr>Building up to a sustainable service</vt:lpstr>
      <vt:lpstr>PowerPoint Presentation</vt:lpstr>
      <vt:lpstr>Intentions behind the interim proposal </vt:lpstr>
      <vt:lpstr>Dedicated BI Team Capacity</vt:lpstr>
      <vt:lpstr>PowerPoint Presentation</vt:lpstr>
      <vt:lpstr>Dedicated Capacity -&gt; Actual Resources</vt:lpstr>
      <vt:lpstr>Scenarios - sense checking, what happens if…</vt:lpstr>
      <vt:lpstr>Next Steps?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EMERSON Daniel</dc:creator>
  <cp:lastModifiedBy>CROPLEY Geoff</cp:lastModifiedBy>
  <cp:revision>83</cp:revision>
  <cp:lastPrinted>2019-04-16T09:24:06Z</cp:lastPrinted>
  <dcterms:created xsi:type="dcterms:W3CDTF">2019-03-19T18:17:05Z</dcterms:created>
  <dcterms:modified xsi:type="dcterms:W3CDTF">2019-05-17T08:34:15Z</dcterms:modified>
</cp:coreProperties>
</file>