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1" r:id="rId2"/>
    <p:sldMasterId id="2147483725" r:id="rId3"/>
    <p:sldMasterId id="2147483749" r:id="rId4"/>
    <p:sldMasterId id="2147483761" r:id="rId5"/>
  </p:sldMasterIdLst>
  <p:sldIdLst>
    <p:sldId id="261" r:id="rId6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33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87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44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194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770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901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091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651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99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395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00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3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254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303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408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175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934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416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651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247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274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95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8437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0808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1845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2991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9622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005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08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3841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0446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8409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83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4577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017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159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963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146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11458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2811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0823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6799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84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5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1279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777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080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69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5239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291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0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69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9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7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30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03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04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8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7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E6F70C4-BF27-413E-98B0-5AA1FB6E64B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9AB7F-3603-4D71-B929-5979ED9BF1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17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13"/>
          <p:cNvSpPr/>
          <p:nvPr/>
        </p:nvSpPr>
        <p:spPr>
          <a:xfrm>
            <a:off x="89510" y="5577989"/>
            <a:ext cx="4590555" cy="1113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Rectangle 212"/>
          <p:cNvSpPr/>
          <p:nvPr/>
        </p:nvSpPr>
        <p:spPr>
          <a:xfrm>
            <a:off x="89510" y="540327"/>
            <a:ext cx="12058946" cy="4979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89510" y="2181539"/>
            <a:ext cx="120173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70477" y="3356241"/>
            <a:ext cx="120173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72735" y="4342839"/>
            <a:ext cx="120173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92279" y="1037146"/>
            <a:ext cx="120173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337913" y="4406568"/>
            <a:ext cx="2796728" cy="8175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Handset</a:t>
            </a:r>
            <a:r>
              <a:rPr lang="en-GB" sz="1600" dirty="0" smtClean="0">
                <a:solidFill>
                  <a:srgbClr val="0000CC"/>
                </a:solidFill>
              </a:rPr>
              <a:t/>
            </a:r>
            <a:br>
              <a:rPr lang="en-GB" sz="1600" dirty="0" smtClean="0">
                <a:solidFill>
                  <a:srgbClr val="0000CC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Samsung S5 Neo</a:t>
            </a:r>
            <a:br>
              <a:rPr lang="en-GB" sz="1200" dirty="0" smtClean="0">
                <a:solidFill>
                  <a:schemeClr val="tx1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Samsung A5 </a:t>
            </a:r>
            <a:br>
              <a:rPr lang="en-GB" sz="1200" dirty="0" smtClean="0">
                <a:solidFill>
                  <a:schemeClr val="tx1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Apple</a:t>
            </a:r>
            <a:endParaRPr lang="en-GB" sz="1600" dirty="0">
              <a:solidFill>
                <a:schemeClr val="tx1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7719516" y="1128585"/>
            <a:ext cx="350486" cy="2313712"/>
            <a:chOff x="5764525" y="1040026"/>
            <a:chExt cx="486039" cy="486445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6" name="Rectangle 5"/>
            <p:cNvSpPr/>
            <p:nvPr/>
          </p:nvSpPr>
          <p:spPr>
            <a:xfrm>
              <a:off x="5764525" y="1040026"/>
              <a:ext cx="486039" cy="486445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5400000">
              <a:off x="5478752" y="2451174"/>
              <a:ext cx="1101584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GB" sz="1100" b="1" dirty="0" smtClean="0">
                  <a:solidFill>
                    <a:srgbClr val="CC3300"/>
                  </a:solidFill>
                </a:rPr>
                <a:t>University </a:t>
              </a:r>
              <a:r>
                <a:rPr lang="en-GB" sz="1100" b="1" dirty="0" err="1" smtClean="0">
                  <a:solidFill>
                    <a:srgbClr val="CC3300"/>
                  </a:solidFill>
                </a:rPr>
                <a:t>Wi-fi</a:t>
              </a:r>
              <a:endParaRPr lang="en-GB" sz="1100" b="1" dirty="0">
                <a:solidFill>
                  <a:srgbClr val="CC3300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30427" y="92726"/>
            <a:ext cx="6237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solidFill>
                  <a:srgbClr val="0000CC"/>
                </a:solidFill>
              </a:rPr>
              <a:t>EST080: Estates Helpdesk – Support Model – Component View</a:t>
            </a:r>
            <a:endParaRPr lang="en-GB" b="1" u="sng" dirty="0">
              <a:solidFill>
                <a:srgbClr val="0000CC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149" y="6559811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b="1" dirty="0" smtClean="0">
                <a:solidFill>
                  <a:prstClr val="black"/>
                </a:solidFill>
              </a:rPr>
              <a:t>V0101 </a:t>
            </a:r>
            <a:r>
              <a:rPr lang="en-GB" sz="900" b="1" dirty="0" smtClean="0">
                <a:solidFill>
                  <a:prstClr val="black"/>
                </a:solidFill>
              </a:rPr>
              <a:t>09/11/2016 </a:t>
            </a:r>
            <a:r>
              <a:rPr lang="en-GB" sz="900" b="1" dirty="0" smtClean="0">
                <a:solidFill>
                  <a:prstClr val="black"/>
                </a:solidFill>
              </a:rPr>
              <a:t>©CJL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275429" y="617604"/>
            <a:ext cx="2312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00CC"/>
                </a:solidFill>
              </a:rPr>
              <a:t>Mobile</a:t>
            </a:r>
            <a:endParaRPr lang="en-GB" sz="1400" b="1" dirty="0">
              <a:solidFill>
                <a:srgbClr val="0000CC"/>
              </a:solidFill>
            </a:endParaRP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8553" y="6581095"/>
            <a:ext cx="1589903" cy="254150"/>
          </a:xfrm>
          <a:prstGeom prst="rect">
            <a:avLst/>
          </a:prstGeom>
        </p:spPr>
      </p:pic>
      <p:grpSp>
        <p:nvGrpSpPr>
          <p:cNvPr id="107" name="Group 106"/>
          <p:cNvGrpSpPr/>
          <p:nvPr/>
        </p:nvGrpSpPr>
        <p:grpSpPr>
          <a:xfrm>
            <a:off x="7306365" y="1118707"/>
            <a:ext cx="354510" cy="4155475"/>
            <a:chOff x="5864154" y="996988"/>
            <a:chExt cx="386410" cy="490748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8" name="Rectangle 107"/>
            <p:cNvSpPr/>
            <p:nvPr/>
          </p:nvSpPr>
          <p:spPr>
            <a:xfrm>
              <a:off x="5864154" y="996988"/>
              <a:ext cx="386410" cy="490748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 rot="5400000">
              <a:off x="5164516" y="2659685"/>
              <a:ext cx="1751495" cy="28515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 smtClean="0">
                  <a:solidFill>
                    <a:srgbClr val="CC3300"/>
                  </a:solidFill>
                </a:rPr>
                <a:t>University WAN / LAN</a:t>
              </a:r>
              <a:endParaRPr lang="en-GB" sz="1100" b="1" dirty="0">
                <a:solidFill>
                  <a:srgbClr val="CC3300"/>
                </a:solidFill>
              </a:endParaRPr>
            </a:p>
          </p:txBody>
        </p:sp>
      </p:grpSp>
      <p:sp>
        <p:nvSpPr>
          <p:cNvPr id="111" name="Rectangle 110"/>
          <p:cNvSpPr/>
          <p:nvPr/>
        </p:nvSpPr>
        <p:spPr>
          <a:xfrm>
            <a:off x="7719516" y="3486532"/>
            <a:ext cx="349135" cy="18030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 rot="5400000">
            <a:off x="7532996" y="4074602"/>
            <a:ext cx="713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CC3300"/>
                </a:solidFill>
              </a:rPr>
              <a:t>3G / 4G</a:t>
            </a:r>
            <a:endParaRPr lang="en-GB" sz="1100" b="1" dirty="0">
              <a:solidFill>
                <a:srgbClr val="CC3300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8337913" y="3460354"/>
            <a:ext cx="2796727" cy="8479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Mobile O/S</a:t>
            </a:r>
            <a:br>
              <a:rPr lang="en-GB" sz="1400" dirty="0" smtClean="0">
                <a:solidFill>
                  <a:srgbClr val="0000CC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android 5.1</a:t>
            </a:r>
            <a:br>
              <a:rPr lang="en-GB" sz="1200" dirty="0" smtClean="0">
                <a:solidFill>
                  <a:schemeClr val="tx1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android 6.01 </a:t>
            </a:r>
            <a:br>
              <a:rPr lang="en-GB" sz="1200" dirty="0" smtClean="0">
                <a:solidFill>
                  <a:schemeClr val="tx1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iOS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9953203" y="1149923"/>
            <a:ext cx="1187473" cy="9458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 smtClean="0">
                <a:solidFill>
                  <a:srgbClr val="0000CC"/>
                </a:solidFill>
              </a:rPr>
              <a:t>InTune</a:t>
            </a:r>
            <a:r>
              <a:rPr lang="en-GB" sz="1400" dirty="0" smtClean="0">
                <a:solidFill>
                  <a:srgbClr val="0000CC"/>
                </a:solidFill>
              </a:rPr>
              <a:t> / </a:t>
            </a:r>
            <a:r>
              <a:rPr lang="en-GB" sz="1400" dirty="0" err="1" smtClean="0">
                <a:solidFill>
                  <a:srgbClr val="0000CC"/>
                </a:solidFill>
              </a:rPr>
              <a:t>BOMGuard</a:t>
            </a:r>
            <a:r>
              <a:rPr lang="en-GB" sz="1400" dirty="0" smtClean="0">
                <a:solidFill>
                  <a:srgbClr val="0000CC"/>
                </a:solidFill>
              </a:rPr>
              <a:t/>
            </a:r>
            <a:br>
              <a:rPr lang="en-GB" sz="1400" dirty="0" smtClean="0">
                <a:solidFill>
                  <a:srgbClr val="0000CC"/>
                </a:solidFill>
              </a:rPr>
            </a:b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8337914" y="1149923"/>
            <a:ext cx="1559042" cy="9458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Helpdesk App</a:t>
            </a:r>
            <a:br>
              <a:rPr lang="en-GB" sz="1400" dirty="0" smtClean="0">
                <a:solidFill>
                  <a:srgbClr val="0000CC"/>
                </a:solidFill>
              </a:rPr>
            </a:b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>
          <a:xfrm flipH="1">
            <a:off x="8196349" y="641022"/>
            <a:ext cx="5558" cy="4710430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192473" y="673390"/>
            <a:ext cx="37241" cy="4690862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329878" y="4562215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Hardware</a:t>
            </a:r>
            <a:endParaRPr lang="en-GB" sz="1050" dirty="0"/>
          </a:p>
        </p:txBody>
      </p:sp>
      <p:sp>
        <p:nvSpPr>
          <p:cNvPr id="121" name="TextBox 120"/>
          <p:cNvSpPr txBox="1"/>
          <p:nvPr/>
        </p:nvSpPr>
        <p:spPr>
          <a:xfrm>
            <a:off x="11365898" y="3509262"/>
            <a:ext cx="38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OS</a:t>
            </a:r>
            <a:endParaRPr lang="en-GB" sz="1050" dirty="0"/>
          </a:p>
        </p:txBody>
      </p:sp>
      <p:sp>
        <p:nvSpPr>
          <p:cNvPr id="122" name="TextBox 121"/>
          <p:cNvSpPr txBox="1"/>
          <p:nvPr/>
        </p:nvSpPr>
        <p:spPr>
          <a:xfrm>
            <a:off x="11258734" y="2514503"/>
            <a:ext cx="9118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Middleware</a:t>
            </a:r>
            <a:endParaRPr lang="en-GB" sz="105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11247134" y="652101"/>
            <a:ext cx="11600" cy="4699351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4529893" y="4433068"/>
            <a:ext cx="2584278" cy="8175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Server</a:t>
            </a:r>
            <a:br>
              <a:rPr lang="en-GB" sz="1400" dirty="0" smtClean="0">
                <a:solidFill>
                  <a:srgbClr val="0000CC"/>
                </a:solidFill>
              </a:rPr>
            </a:b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4537985" y="3417320"/>
            <a:ext cx="2597479" cy="8479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Unix</a:t>
            </a:r>
            <a:r>
              <a:rPr lang="en-GB" sz="1600" dirty="0" smtClean="0">
                <a:solidFill>
                  <a:srgbClr val="0000CC"/>
                </a:solidFill>
              </a:rPr>
              <a:t/>
            </a:r>
            <a:br>
              <a:rPr lang="en-GB" sz="1600" dirty="0" smtClean="0">
                <a:solidFill>
                  <a:srgbClr val="0000CC"/>
                </a:solidFill>
              </a:rPr>
            </a:b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4537651" y="2752331"/>
            <a:ext cx="960691" cy="564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rgbClr val="0000CC"/>
                </a:solidFill>
              </a:rPr>
              <a:t>Apache</a:t>
            </a:r>
            <a:br>
              <a:rPr lang="en-GB" sz="1100" dirty="0" smtClean="0">
                <a:solidFill>
                  <a:srgbClr val="0000CC"/>
                </a:solidFill>
              </a:rPr>
            </a:br>
            <a:r>
              <a:rPr lang="en-GB" sz="1100" dirty="0" smtClean="0">
                <a:solidFill>
                  <a:srgbClr val="0000CC"/>
                </a:solidFill>
              </a:rPr>
              <a:t>Tomcat</a:t>
            </a:r>
            <a:r>
              <a:rPr lang="en-GB" sz="1100" dirty="0" smtClean="0">
                <a:solidFill>
                  <a:srgbClr val="0000CC"/>
                </a:solidFill>
              </a:rPr>
              <a:t/>
            </a:r>
            <a:br>
              <a:rPr lang="en-GB" sz="1100" dirty="0" smtClean="0">
                <a:solidFill>
                  <a:srgbClr val="0000CC"/>
                </a:solidFill>
              </a:rPr>
            </a:b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5542981" y="2755100"/>
            <a:ext cx="855852" cy="5729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rgbClr val="0000CC"/>
                </a:solidFill>
              </a:rPr>
              <a:t>Apache</a:t>
            </a:r>
            <a:br>
              <a:rPr lang="en-GB" sz="1100" dirty="0" smtClean="0">
                <a:solidFill>
                  <a:srgbClr val="0000CC"/>
                </a:solidFill>
              </a:rPr>
            </a:br>
            <a:r>
              <a:rPr lang="en-GB" sz="1100" dirty="0" smtClean="0">
                <a:solidFill>
                  <a:srgbClr val="0000CC"/>
                </a:solidFill>
              </a:rPr>
              <a:t>Tomcat</a:t>
            </a:r>
            <a:r>
              <a:rPr lang="en-GB" sz="1100" dirty="0" smtClean="0">
                <a:solidFill>
                  <a:srgbClr val="0000CC"/>
                </a:solidFill>
              </a:rPr>
              <a:t/>
            </a:r>
            <a:br>
              <a:rPr lang="en-GB" sz="1100" dirty="0" smtClean="0">
                <a:solidFill>
                  <a:srgbClr val="0000CC"/>
                </a:solidFill>
              </a:rPr>
            </a:br>
            <a:r>
              <a:rPr lang="en-GB" sz="1100" dirty="0" smtClean="0">
                <a:solidFill>
                  <a:srgbClr val="0000CC"/>
                </a:solidFill>
              </a:rPr>
              <a:t>(CAD</a:t>
            </a:r>
            <a:r>
              <a:rPr lang="en-GB" sz="1100" dirty="0" smtClean="0">
                <a:solidFill>
                  <a:srgbClr val="0000CC"/>
                </a:solidFill>
              </a:rPr>
              <a:t>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450819" y="2230571"/>
            <a:ext cx="675912" cy="4360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/>
            </a:r>
            <a:br>
              <a:rPr lang="en-GB" sz="1400" dirty="0" smtClean="0">
                <a:solidFill>
                  <a:srgbClr val="0000CC"/>
                </a:solidFill>
              </a:rPr>
            </a:br>
            <a:r>
              <a:rPr lang="en-GB" sz="1050" dirty="0" err="1" smtClean="0">
                <a:solidFill>
                  <a:srgbClr val="0000CC"/>
                </a:solidFill>
              </a:rPr>
              <a:t>Archibus</a:t>
            </a:r>
            <a:r>
              <a:rPr lang="en-GB" sz="1050" dirty="0" smtClean="0">
                <a:solidFill>
                  <a:srgbClr val="0000CC"/>
                </a:solidFill>
              </a:rPr>
              <a:t> DB</a:t>
            </a:r>
            <a:r>
              <a:rPr lang="en-GB" sz="1200" dirty="0" smtClean="0">
                <a:solidFill>
                  <a:srgbClr val="0000CC"/>
                </a:solidFill>
              </a:rPr>
              <a:t/>
            </a:r>
            <a:br>
              <a:rPr lang="en-GB" sz="1200" dirty="0" smtClean="0">
                <a:solidFill>
                  <a:srgbClr val="0000CC"/>
                </a:solidFill>
              </a:rPr>
            </a:b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538095" y="2252746"/>
            <a:ext cx="959391" cy="4017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/>
            </a:r>
            <a:br>
              <a:rPr lang="en-GB" sz="1400" dirty="0" smtClean="0">
                <a:solidFill>
                  <a:srgbClr val="0000CC"/>
                </a:solidFill>
              </a:rPr>
            </a:br>
            <a:r>
              <a:rPr lang="en-GB" sz="1200" dirty="0" err="1" smtClean="0">
                <a:solidFill>
                  <a:srgbClr val="0000CC"/>
                </a:solidFill>
              </a:rPr>
              <a:t>WebCentral</a:t>
            </a:r>
            <a:r>
              <a:rPr lang="en-GB" sz="1200" dirty="0" smtClean="0">
                <a:solidFill>
                  <a:srgbClr val="0000CC"/>
                </a:solidFill>
              </a:rPr>
              <a:t/>
            </a:r>
            <a:br>
              <a:rPr lang="en-GB" sz="1200" dirty="0" smtClean="0">
                <a:solidFill>
                  <a:srgbClr val="0000CC"/>
                </a:solidFill>
              </a:rPr>
            </a:b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527149" y="1160902"/>
            <a:ext cx="1291769" cy="9228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Helpdesk</a:t>
            </a:r>
            <a:br>
              <a:rPr lang="en-GB" sz="1400" dirty="0" smtClean="0">
                <a:solidFill>
                  <a:srgbClr val="0000CC"/>
                </a:solidFill>
              </a:rPr>
            </a:br>
            <a:r>
              <a:rPr lang="en-GB" sz="1400" dirty="0" smtClean="0">
                <a:solidFill>
                  <a:srgbClr val="0000CC"/>
                </a:solidFill>
              </a:rPr>
              <a:t>App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875570" y="1163677"/>
            <a:ext cx="1251160" cy="9228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EBIS On-Line</a:t>
            </a:r>
            <a:r>
              <a:rPr lang="en-GB" sz="1600" dirty="0" smtClean="0">
                <a:solidFill>
                  <a:srgbClr val="0000CC"/>
                </a:solidFill>
              </a:rPr>
              <a:t/>
            </a:r>
            <a:br>
              <a:rPr lang="en-GB" sz="1600" dirty="0" smtClean="0">
                <a:solidFill>
                  <a:srgbClr val="0000CC"/>
                </a:solidFill>
              </a:rPr>
            </a:b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5545060" y="2252719"/>
            <a:ext cx="853773" cy="3990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0000CC"/>
                </a:solidFill>
              </a:rPr>
              <a:t/>
            </a:r>
            <a:br>
              <a:rPr lang="en-GB" sz="1600" dirty="0" smtClean="0">
                <a:solidFill>
                  <a:srgbClr val="0000CC"/>
                </a:solidFill>
              </a:rPr>
            </a:br>
            <a:r>
              <a:rPr lang="en-GB" sz="1200" dirty="0" smtClean="0">
                <a:solidFill>
                  <a:srgbClr val="0000CC"/>
                </a:solidFill>
              </a:rPr>
              <a:t>Cold Fusion 11</a:t>
            </a:r>
            <a:br>
              <a:rPr lang="en-GB" sz="1200" dirty="0" smtClean="0">
                <a:solidFill>
                  <a:srgbClr val="0000CC"/>
                </a:solidFill>
              </a:rPr>
            </a:b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1303068" y="1611200"/>
            <a:ext cx="8508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Application</a:t>
            </a:r>
            <a:endParaRPr lang="en-GB" sz="1050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3978735" y="1144380"/>
            <a:ext cx="351518" cy="4140886"/>
            <a:chOff x="5764525" y="1040026"/>
            <a:chExt cx="486039" cy="486445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5" name="Rectangle 134"/>
            <p:cNvSpPr/>
            <p:nvPr/>
          </p:nvSpPr>
          <p:spPr>
            <a:xfrm>
              <a:off x="5764525" y="1040026"/>
              <a:ext cx="486039" cy="486445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 rot="5400000">
              <a:off x="5299389" y="2509974"/>
              <a:ext cx="1483098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GB" sz="1100" b="1" dirty="0" smtClean="0">
                  <a:solidFill>
                    <a:srgbClr val="CC3300"/>
                  </a:solidFill>
                </a:rPr>
                <a:t>University WAN / LAN</a:t>
              </a:r>
              <a:endParaRPr lang="en-GB" sz="1100" b="1" dirty="0">
                <a:solidFill>
                  <a:srgbClr val="CC3300"/>
                </a:solidFill>
              </a:endParaRPr>
            </a:p>
          </p:txBody>
        </p:sp>
      </p:grpSp>
      <p:sp>
        <p:nvSpPr>
          <p:cNvPr id="137" name="TextBox 136"/>
          <p:cNvSpPr txBox="1"/>
          <p:nvPr/>
        </p:nvSpPr>
        <p:spPr>
          <a:xfrm>
            <a:off x="4487607" y="620375"/>
            <a:ext cx="2312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00CC"/>
                </a:solidFill>
              </a:rPr>
              <a:t>Server</a:t>
            </a:r>
            <a:endParaRPr lang="en-GB" sz="1400" b="1" dirty="0">
              <a:solidFill>
                <a:srgbClr val="0000CC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391601" y="4417647"/>
            <a:ext cx="3441720" cy="8369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PC</a:t>
            </a:r>
            <a:br>
              <a:rPr lang="en-GB" sz="1400" dirty="0" smtClean="0">
                <a:solidFill>
                  <a:srgbClr val="0000CC"/>
                </a:solidFill>
              </a:rPr>
            </a:b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91600" y="3447740"/>
            <a:ext cx="3439045" cy="8479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Windows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97920" y="2226459"/>
            <a:ext cx="2711401" cy="1014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Web Browser</a:t>
            </a:r>
            <a:r>
              <a:rPr lang="en-GB" sz="1600" dirty="0" smtClean="0">
                <a:solidFill>
                  <a:srgbClr val="0000CC"/>
                </a:solidFill>
              </a:rPr>
              <a:t/>
            </a:r>
            <a:br>
              <a:rPr lang="en-GB" sz="1600" dirty="0" smtClean="0">
                <a:solidFill>
                  <a:srgbClr val="0000CC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Explorer</a:t>
            </a:r>
            <a:br>
              <a:rPr lang="en-GB" sz="1200" dirty="0" smtClean="0">
                <a:solidFill>
                  <a:schemeClr val="tx1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Chrome</a:t>
            </a:r>
            <a:br>
              <a:rPr lang="en-GB" sz="1200" dirty="0" smtClean="0">
                <a:solidFill>
                  <a:schemeClr val="tx1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Firefox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420654" y="1149923"/>
            <a:ext cx="866488" cy="10149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Helpdesk App</a:t>
            </a:r>
            <a:br>
              <a:rPr lang="en-GB" sz="1400" dirty="0" smtClean="0">
                <a:solidFill>
                  <a:srgbClr val="0000CC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Customer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1346130" y="1144380"/>
            <a:ext cx="855825" cy="10149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Helpdesk App</a:t>
            </a:r>
            <a:br>
              <a:rPr lang="en-GB" sz="1400" dirty="0" smtClean="0">
                <a:solidFill>
                  <a:srgbClr val="0000CC"/>
                </a:solidFill>
              </a:rPr>
            </a:br>
            <a:r>
              <a:rPr lang="en-GB" sz="1200" dirty="0" smtClean="0">
                <a:solidFill>
                  <a:schemeClr val="tx1"/>
                </a:solidFill>
              </a:rPr>
              <a:t>Estates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33765" y="631454"/>
            <a:ext cx="2312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00CC"/>
                </a:solidFill>
              </a:rPr>
              <a:t>Client</a:t>
            </a:r>
            <a:endParaRPr lang="en-GB" sz="1400" b="1" dirty="0">
              <a:solidFill>
                <a:srgbClr val="0000CC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>
            <a:off x="92279" y="5351452"/>
            <a:ext cx="120173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150"/>
          <p:cNvSpPr/>
          <p:nvPr/>
        </p:nvSpPr>
        <p:spPr>
          <a:xfrm>
            <a:off x="2263307" y="1138838"/>
            <a:ext cx="855825" cy="1014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CC"/>
                </a:solidFill>
              </a:rPr>
              <a:t>EBIS On-line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 flipH="1">
            <a:off x="262048" y="611449"/>
            <a:ext cx="40374" cy="4752803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>
            <a:off x="3916250" y="636381"/>
            <a:ext cx="10510" cy="4727871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3162793" y="1141604"/>
            <a:ext cx="698943" cy="1014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 smtClean="0">
                <a:solidFill>
                  <a:srgbClr val="0000CC"/>
                </a:solidFill>
              </a:rPr>
              <a:t>Archibus</a:t>
            </a:r>
            <a:r>
              <a:rPr lang="en-GB" sz="1100" dirty="0" smtClean="0">
                <a:solidFill>
                  <a:srgbClr val="0000CC"/>
                </a:solidFill>
              </a:rPr>
              <a:t/>
            </a:r>
            <a:br>
              <a:rPr lang="en-GB" sz="1100" dirty="0" smtClean="0">
                <a:solidFill>
                  <a:srgbClr val="0000CC"/>
                </a:solidFill>
              </a:rPr>
            </a:br>
            <a:r>
              <a:rPr lang="en-GB" sz="1100" dirty="0" smtClean="0">
                <a:solidFill>
                  <a:srgbClr val="0000CC"/>
                </a:solidFill>
              </a:rPr>
              <a:t>Client 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133004" y="5773882"/>
            <a:ext cx="199506" cy="258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TextBox 176"/>
          <p:cNvSpPr txBox="1"/>
          <p:nvPr/>
        </p:nvSpPr>
        <p:spPr>
          <a:xfrm>
            <a:off x="359686" y="5773882"/>
            <a:ext cx="180049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000"/>
              <a:t>‘</a:t>
            </a:r>
            <a:r>
              <a:rPr lang="en-GB" sz="1000" smtClean="0"/>
              <a:t>as-is’ Standard </a:t>
            </a:r>
            <a:r>
              <a:rPr lang="en-GB" sz="1000" dirty="0" smtClean="0"/>
              <a:t>support model</a:t>
            </a:r>
            <a:endParaRPr lang="en-GB" sz="1000" dirty="0"/>
          </a:p>
        </p:txBody>
      </p:sp>
      <p:sp>
        <p:nvSpPr>
          <p:cNvPr id="178" name="Rectangle 177"/>
          <p:cNvSpPr/>
          <p:nvPr/>
        </p:nvSpPr>
        <p:spPr>
          <a:xfrm>
            <a:off x="2463341" y="5768337"/>
            <a:ext cx="199506" cy="2585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TextBox 178"/>
          <p:cNvSpPr txBox="1"/>
          <p:nvPr/>
        </p:nvSpPr>
        <p:spPr>
          <a:xfrm>
            <a:off x="2690023" y="5768337"/>
            <a:ext cx="1826141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000" dirty="0" smtClean="0"/>
              <a:t>New Support Model</a:t>
            </a:r>
          </a:p>
          <a:p>
            <a:r>
              <a:rPr lang="en-GB" sz="1000" dirty="0" smtClean="0">
                <a:solidFill>
                  <a:srgbClr val="0000CC"/>
                </a:solidFill>
              </a:rPr>
              <a:t>Admin -&gt; EBIS -&gt; Estates IT</a:t>
            </a:r>
            <a:br>
              <a:rPr lang="en-GB" sz="1000" dirty="0" smtClean="0">
                <a:solidFill>
                  <a:srgbClr val="0000CC"/>
                </a:solidFill>
              </a:rPr>
            </a:br>
            <a:r>
              <a:rPr lang="en-GB" sz="1000" dirty="0" smtClean="0">
                <a:solidFill>
                  <a:srgbClr val="0000CC"/>
                </a:solidFill>
              </a:rPr>
              <a:t>Admin -&gt; EBIS -&gt; IS Apps </a:t>
            </a:r>
            <a:r>
              <a:rPr lang="en-GB" sz="1000" dirty="0" err="1" smtClean="0">
                <a:solidFill>
                  <a:srgbClr val="0000CC"/>
                </a:solidFill>
              </a:rPr>
              <a:t>Mgmt</a:t>
            </a:r>
            <a:endParaRPr lang="en-GB" sz="1000" dirty="0" smtClean="0">
              <a:solidFill>
                <a:srgbClr val="0000CC"/>
              </a:solidFill>
            </a:endParaRPr>
          </a:p>
          <a:p>
            <a:r>
              <a:rPr lang="en-GB" sz="1000" dirty="0" smtClean="0">
                <a:solidFill>
                  <a:srgbClr val="0000CC"/>
                </a:solidFill>
              </a:rPr>
              <a:t>Admin -&gt; Estates IT</a:t>
            </a:r>
          </a:p>
          <a:p>
            <a:r>
              <a:rPr lang="en-GB" sz="1000" dirty="0" smtClean="0">
                <a:solidFill>
                  <a:srgbClr val="0000CC"/>
                </a:solidFill>
              </a:rPr>
              <a:t>Admin -&gt; IS Helpdesk</a:t>
            </a:r>
            <a:endParaRPr lang="en-GB" sz="1000" dirty="0">
              <a:solidFill>
                <a:srgbClr val="0000CC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127461" y="6125788"/>
            <a:ext cx="199506" cy="258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TextBox 180"/>
          <p:cNvSpPr txBox="1"/>
          <p:nvPr/>
        </p:nvSpPr>
        <p:spPr>
          <a:xfrm>
            <a:off x="354143" y="6125788"/>
            <a:ext cx="18277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000" dirty="0" smtClean="0"/>
              <a:t>Add to Standard support model</a:t>
            </a:r>
            <a:endParaRPr lang="en-GB" sz="1000" dirty="0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4405754" y="636381"/>
            <a:ext cx="5685" cy="4727871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37525" y="5513795"/>
            <a:ext cx="2312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 smtClean="0">
                <a:solidFill>
                  <a:srgbClr val="0000CC"/>
                </a:solidFill>
              </a:rPr>
              <a:t>Key</a:t>
            </a:r>
            <a:endParaRPr lang="en-GB" sz="1200" u="sng" dirty="0">
              <a:solidFill>
                <a:srgbClr val="0000CC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443471" y="2750978"/>
            <a:ext cx="684413" cy="5729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rgbClr val="0000CC"/>
                </a:solidFill>
              </a:rPr>
              <a:t>Oracle 11g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4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</TotalTime>
  <Words>83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Wingdings 2</vt:lpstr>
      <vt:lpstr>1_Office Theme</vt:lpstr>
      <vt:lpstr>HDOfficeLightV0</vt:lpstr>
      <vt:lpstr>1_HDOfficeLightV0</vt:lpstr>
      <vt:lpstr>2_HDOfficeLightV0</vt:lpstr>
      <vt:lpstr>3_HDOfficeLightV0</vt:lpstr>
      <vt:lpstr>PowerPoint Presentation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EST092 Estates  Operational Reporting</dc:title>
  <dc:creator>LAWFORD Chris</dc:creator>
  <cp:lastModifiedBy>LAWFORD Chris</cp:lastModifiedBy>
  <cp:revision>81</cp:revision>
  <cp:lastPrinted>2016-04-15T09:32:40Z</cp:lastPrinted>
  <dcterms:created xsi:type="dcterms:W3CDTF">2016-04-12T13:16:56Z</dcterms:created>
  <dcterms:modified xsi:type="dcterms:W3CDTF">2016-11-09T12:42:22Z</dcterms:modified>
</cp:coreProperties>
</file>