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8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456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86C61D4-F2B8-4223-95FE-BFA0EF79888A}" type="datetimeFigureOut">
              <a:rPr lang="en-GB" smtClean="0"/>
              <a:t>07/11/2017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45BEF4-E97C-416A-8AA1-1C49C05186A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549435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81E5E7-1977-460D-B7C2-DA20F25AF2FB}" type="datetimeFigureOut">
              <a:rPr lang="en-GB" smtClean="0"/>
              <a:t>07/11/2017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14448-C61C-41C3-9479-B323593868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66601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81E5E7-1977-460D-B7C2-DA20F25AF2FB}" type="datetimeFigureOut">
              <a:rPr lang="en-GB" smtClean="0"/>
              <a:t>07/11/2017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14448-C61C-41C3-9479-B323593868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247789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81E5E7-1977-460D-B7C2-DA20F25AF2FB}" type="datetimeFigureOut">
              <a:rPr lang="en-GB" smtClean="0"/>
              <a:t>07/11/2017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14448-C61C-41C3-9479-B323593868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627863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81E5E7-1977-460D-B7C2-DA20F25AF2FB}" type="datetimeFigureOut">
              <a:rPr lang="en-GB" smtClean="0"/>
              <a:t>07/11/2017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14448-C61C-41C3-9479-B323593868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03687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81E5E7-1977-460D-B7C2-DA20F25AF2FB}" type="datetimeFigureOut">
              <a:rPr lang="en-GB" smtClean="0"/>
              <a:t>07/11/2017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14448-C61C-41C3-9479-B323593868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948621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81E5E7-1977-460D-B7C2-DA20F25AF2FB}" type="datetimeFigureOut">
              <a:rPr lang="en-GB" smtClean="0"/>
              <a:t>07/11/2017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14448-C61C-41C3-9479-B323593868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252592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81E5E7-1977-460D-B7C2-DA20F25AF2FB}" type="datetimeFigureOut">
              <a:rPr lang="en-GB" smtClean="0"/>
              <a:t>07/11/2017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14448-C61C-41C3-9479-B323593868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819673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81E5E7-1977-460D-B7C2-DA20F25AF2FB}" type="datetimeFigureOut">
              <a:rPr lang="en-GB" smtClean="0"/>
              <a:t>07/11/2017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14448-C61C-41C3-9479-B323593868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371336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81E5E7-1977-460D-B7C2-DA20F25AF2FB}" type="datetimeFigureOut">
              <a:rPr lang="en-GB" smtClean="0"/>
              <a:t>07/11/2017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14448-C61C-41C3-9479-B323593868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465670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81E5E7-1977-460D-B7C2-DA20F25AF2FB}" type="datetimeFigureOut">
              <a:rPr lang="en-GB" smtClean="0"/>
              <a:t>07/11/2017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14448-C61C-41C3-9479-B323593868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443527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81E5E7-1977-460D-B7C2-DA20F25AF2FB}" type="datetimeFigureOut">
              <a:rPr lang="en-GB" smtClean="0"/>
              <a:t>07/11/2017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14448-C61C-41C3-9479-B323593868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315020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81E5E7-1977-460D-B7C2-DA20F25AF2FB}" type="datetimeFigureOut">
              <a:rPr lang="en-GB" smtClean="0"/>
              <a:t>07/11/2017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F14448-C61C-41C3-9479-B323593868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922181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21212" y="3038683"/>
            <a:ext cx="4718505" cy="2654159"/>
          </a:xfrm>
          <a:prstGeom prst="rect">
            <a:avLst/>
          </a:prstGeom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10" name="Rectangle 9"/>
          <p:cNvSpPr/>
          <p:nvPr/>
        </p:nvSpPr>
        <p:spPr>
          <a:xfrm>
            <a:off x="6450565" y="2739487"/>
            <a:ext cx="1798475" cy="3264549"/>
          </a:xfrm>
          <a:prstGeom prst="rect">
            <a:avLst/>
          </a:prstGeom>
          <a:solidFill>
            <a:schemeClr val="accent1">
              <a:lumMod val="20000"/>
              <a:lumOff val="80000"/>
              <a:alpha val="3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TextBox 7"/>
          <p:cNvSpPr txBox="1"/>
          <p:nvPr/>
        </p:nvSpPr>
        <p:spPr>
          <a:xfrm>
            <a:off x="851683" y="227846"/>
            <a:ext cx="869171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u="sng" dirty="0">
                <a:solidFill>
                  <a:srgbClr val="0000CC"/>
                </a:solidFill>
              </a:rPr>
              <a:t>Vision for the Enterprise Data Warehouse (EDW) Programme</a:t>
            </a:r>
          </a:p>
        </p:txBody>
      </p:sp>
      <p:sp>
        <p:nvSpPr>
          <p:cNvPr id="9" name="Bent Arrow 8"/>
          <p:cNvSpPr/>
          <p:nvPr/>
        </p:nvSpPr>
        <p:spPr>
          <a:xfrm rot="5400000">
            <a:off x="6211291" y="1265289"/>
            <a:ext cx="924848" cy="1905011"/>
          </a:xfrm>
          <a:prstGeom prst="bentArrow">
            <a:avLst/>
          </a:prstGeom>
          <a:solidFill>
            <a:schemeClr val="accent1">
              <a:lumMod val="20000"/>
              <a:lumOff val="80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84540" y="6567433"/>
            <a:ext cx="1192427" cy="190613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485075" y="1233099"/>
            <a:ext cx="1785938" cy="1228725"/>
          </a:xfrm>
          <a:prstGeom prst="rect">
            <a:avLst/>
          </a:prstGeom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7088" y="6063896"/>
            <a:ext cx="1317179" cy="708768"/>
          </a:xfrm>
          <a:prstGeom prst="rect">
            <a:avLst/>
          </a:prstGeom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2" name="TextBox 1"/>
          <p:cNvSpPr txBox="1"/>
          <p:nvPr/>
        </p:nvSpPr>
        <p:spPr>
          <a:xfrm>
            <a:off x="1449855" y="6672648"/>
            <a:ext cx="865943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700" dirty="0" smtClean="0"/>
              <a:t>V0106 07/11/2017</a:t>
            </a:r>
            <a:endParaRPr lang="en-GB" dirty="0"/>
          </a:p>
        </p:txBody>
      </p:sp>
      <p:sp>
        <p:nvSpPr>
          <p:cNvPr id="14" name="Rectangle 13"/>
          <p:cNvSpPr/>
          <p:nvPr/>
        </p:nvSpPr>
        <p:spPr>
          <a:xfrm>
            <a:off x="85704" y="1755369"/>
            <a:ext cx="5416816" cy="321350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750"/>
              </a:spcAft>
            </a:pPr>
            <a:r>
              <a:rPr lang="en-GB" sz="1400" b="1" dirty="0" smtClean="0">
                <a:solidFill>
                  <a:srgbClr val="0070C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We’ll </a:t>
            </a:r>
            <a:r>
              <a:rPr lang="en-GB" sz="1400" b="1" dirty="0">
                <a:solidFill>
                  <a:srgbClr val="0070C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do this by</a:t>
            </a:r>
            <a:r>
              <a:rPr lang="en-GB" sz="1400" b="1" dirty="0" smtClean="0">
                <a:solidFill>
                  <a:srgbClr val="0070C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</a:p>
          <a:p>
            <a:pPr marL="285750" indent="-285750">
              <a:lnSpc>
                <a:spcPct val="115000"/>
              </a:lnSpc>
              <a:spcAft>
                <a:spcPts val="750"/>
              </a:spcAft>
              <a:buFont typeface="Arial" panose="020B0604020202020204" pitchFamily="34" charset="0"/>
              <a:buChar char="•"/>
            </a:pPr>
            <a:r>
              <a:rPr lang="en-GB" sz="1400" b="1" dirty="0" smtClean="0">
                <a:solidFill>
                  <a:srgbClr val="0070C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Providing a scalable </a:t>
            </a:r>
            <a:r>
              <a:rPr lang="en-GB" sz="1400" b="1" dirty="0">
                <a:solidFill>
                  <a:srgbClr val="0070C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and </a:t>
            </a:r>
            <a:r>
              <a:rPr lang="en-GB" sz="1400" b="1" dirty="0" smtClean="0">
                <a:solidFill>
                  <a:srgbClr val="0070C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secure data storage platform which is based on external best practice and leverages class leading technologies </a:t>
            </a:r>
          </a:p>
          <a:p>
            <a:pPr marL="285750" indent="-285750">
              <a:lnSpc>
                <a:spcPct val="115000"/>
              </a:lnSpc>
              <a:spcAft>
                <a:spcPts val="750"/>
              </a:spcAft>
              <a:buFont typeface="Arial" panose="020B0604020202020204" pitchFamily="34" charset="0"/>
              <a:buChar char="•"/>
            </a:pPr>
            <a:r>
              <a:rPr lang="en-GB" sz="1400" b="1" dirty="0" smtClean="0">
                <a:solidFill>
                  <a:srgbClr val="0070C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Delivering a </a:t>
            </a:r>
            <a:r>
              <a:rPr lang="en-GB" sz="1400" b="1" dirty="0">
                <a:solidFill>
                  <a:srgbClr val="0070C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service for the </a:t>
            </a:r>
            <a:r>
              <a:rPr lang="en-GB" sz="1400" b="1" dirty="0" smtClean="0">
                <a:solidFill>
                  <a:srgbClr val="0070C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consistent and automated extraction </a:t>
            </a:r>
            <a:r>
              <a:rPr lang="en-GB" sz="1400" b="1" dirty="0">
                <a:solidFill>
                  <a:srgbClr val="0070C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and translation of data from source </a:t>
            </a:r>
            <a:r>
              <a:rPr lang="en-GB" sz="1400" b="1" dirty="0" smtClean="0">
                <a:solidFill>
                  <a:srgbClr val="0070C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systems</a:t>
            </a:r>
          </a:p>
          <a:p>
            <a:pPr marL="285750" indent="-285750">
              <a:lnSpc>
                <a:spcPct val="115000"/>
              </a:lnSpc>
              <a:spcAft>
                <a:spcPts val="750"/>
              </a:spcAft>
              <a:buFont typeface="Arial" panose="020B0604020202020204" pitchFamily="34" charset="0"/>
              <a:buChar char="•"/>
            </a:pPr>
            <a:r>
              <a:rPr lang="en-GB" sz="1400" b="1" dirty="0" smtClean="0">
                <a:solidFill>
                  <a:srgbClr val="0070C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Supporting secure and scalable </a:t>
            </a:r>
            <a:r>
              <a:rPr lang="en-GB" sz="1400" b="1" dirty="0">
                <a:solidFill>
                  <a:srgbClr val="0070C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access </a:t>
            </a:r>
            <a:r>
              <a:rPr lang="en-GB" sz="1400" b="1" dirty="0" smtClean="0">
                <a:solidFill>
                  <a:srgbClr val="0070C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to data from our BI tools </a:t>
            </a:r>
          </a:p>
          <a:p>
            <a:pPr marL="285750" indent="-285750">
              <a:lnSpc>
                <a:spcPct val="115000"/>
              </a:lnSpc>
              <a:spcAft>
                <a:spcPts val="750"/>
              </a:spcAft>
              <a:buFont typeface="Arial" panose="020B0604020202020204" pitchFamily="34" charset="0"/>
              <a:buChar char="•"/>
            </a:pPr>
            <a:r>
              <a:rPr lang="en-GB" sz="1400" b="1" dirty="0" smtClean="0">
                <a:solidFill>
                  <a:srgbClr val="0070C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Delivering a complete, holistic solution which enables University staff and students to fully leverage this strategic investment</a:t>
            </a:r>
            <a:r>
              <a:rPr lang="en-GB" sz="1400" b="1" dirty="0" smtClean="0">
                <a:solidFill>
                  <a:srgbClr val="0070C0"/>
                </a:solidFill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en-GB" sz="1400" b="1" dirty="0" smtClean="0">
                <a:solidFill>
                  <a:srgbClr val="0070C0"/>
                </a:solidFill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GB" sz="1400" b="1" dirty="0" smtClean="0">
                <a:solidFill>
                  <a:srgbClr val="0070C0"/>
                </a:solidFill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en-GB" sz="1400" b="1" dirty="0" smtClean="0">
                <a:solidFill>
                  <a:srgbClr val="0070C0"/>
                </a:solidFill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GB" sz="1400" b="1" dirty="0" smtClean="0">
              <a:solidFill>
                <a:srgbClr val="0070C0"/>
              </a:solidFill>
              <a:latin typeface="+mn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85704" y="872125"/>
            <a:ext cx="5416816" cy="72943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750"/>
              </a:spcAft>
            </a:pPr>
            <a:r>
              <a:rPr lang="en-GB" dirty="0" smtClean="0">
                <a:solidFill>
                  <a:srgbClr val="0000CC"/>
                </a:solidFill>
              </a:rPr>
              <a:t>“Deliver </a:t>
            </a:r>
            <a:r>
              <a:rPr lang="en-GB" dirty="0">
                <a:solidFill>
                  <a:srgbClr val="0000CC"/>
                </a:solidFill>
              </a:rPr>
              <a:t>the strategic data that enables evidence-based decision-making across the </a:t>
            </a:r>
            <a:r>
              <a:rPr lang="en-GB" dirty="0" smtClean="0">
                <a:solidFill>
                  <a:srgbClr val="0000CC"/>
                </a:solidFill>
              </a:rPr>
              <a:t>University”</a:t>
            </a:r>
            <a:endParaRPr lang="en-GB" sz="1400" b="1" dirty="0" smtClean="0">
              <a:solidFill>
                <a:srgbClr val="0070C0"/>
              </a:solidFill>
              <a:latin typeface="+mn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871170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65</TotalTime>
  <Words>95</Words>
  <Application>Microsoft Office PowerPoint</Application>
  <PresentationFormat>Widescreen</PresentationFormat>
  <Paragraphs>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Company>University of Edinburgh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LAWFORD Chris</dc:creator>
  <cp:lastModifiedBy>LAWFORD Chris</cp:lastModifiedBy>
  <cp:revision>16</cp:revision>
  <dcterms:created xsi:type="dcterms:W3CDTF">2017-06-14T14:47:07Z</dcterms:created>
  <dcterms:modified xsi:type="dcterms:W3CDTF">2017-11-07T15:31:42Z</dcterms:modified>
</cp:coreProperties>
</file>