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82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305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59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939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63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12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67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54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46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93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17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9F325-8A3D-4582-A698-FA4CF3898049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EAF86-9E8F-4D24-A5AD-9435E6C99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74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795387"/>
              </p:ext>
            </p:extLst>
          </p:nvPr>
        </p:nvGraphicFramePr>
        <p:xfrm>
          <a:off x="233083" y="744070"/>
          <a:ext cx="11672051" cy="6053070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</a:tblPr>
              <a:tblGrid>
                <a:gridCol w="268941">
                  <a:extLst>
                    <a:ext uri="{9D8B030D-6E8A-4147-A177-3AD203B41FA5}">
                      <a16:colId xmlns:a16="http://schemas.microsoft.com/office/drawing/2014/main" val="2910090172"/>
                    </a:ext>
                  </a:extLst>
                </a:gridCol>
                <a:gridCol w="5601892">
                  <a:extLst>
                    <a:ext uri="{9D8B030D-6E8A-4147-A177-3AD203B41FA5}">
                      <a16:colId xmlns:a16="http://schemas.microsoft.com/office/drawing/2014/main" val="3698145186"/>
                    </a:ext>
                  </a:extLst>
                </a:gridCol>
                <a:gridCol w="5801218">
                  <a:extLst>
                    <a:ext uri="{9D8B030D-6E8A-4147-A177-3AD203B41FA5}">
                      <a16:colId xmlns:a16="http://schemas.microsoft.com/office/drawing/2014/main" val="369821618"/>
                    </a:ext>
                  </a:extLst>
                </a:gridCol>
              </a:tblGrid>
              <a:tr h="3227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 smtClean="0">
                          <a:solidFill>
                            <a:srgbClr val="0000CC"/>
                          </a:solidFill>
                          <a:effectLst/>
                        </a:rPr>
                        <a:t>Strategic</a:t>
                      </a:r>
                      <a:endParaRPr lang="en-GB" sz="16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 smtClean="0">
                          <a:solidFill>
                            <a:srgbClr val="0000CC"/>
                          </a:solidFill>
                          <a:effectLst/>
                        </a:rPr>
                        <a:t>Operational</a:t>
                      </a:r>
                      <a:endParaRPr lang="en-GB" sz="16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919380"/>
                  </a:ext>
                </a:extLst>
              </a:tr>
              <a:tr h="517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Report </a:t>
                      </a:r>
                      <a:r>
                        <a:rPr lang="en-GB" sz="1400" dirty="0">
                          <a:effectLst/>
                        </a:rPr>
                        <a:t>contains </a:t>
                      </a:r>
                      <a:r>
                        <a:rPr lang="en-GB" sz="1400" b="1" dirty="0">
                          <a:effectLst/>
                        </a:rPr>
                        <a:t>historical data</a:t>
                      </a:r>
                      <a:r>
                        <a:rPr lang="en-GB" sz="1400" dirty="0">
                          <a:effectLst/>
                        </a:rPr>
                        <a:t>, and is concerned with aggregates, trends and patterns</a:t>
                      </a:r>
                      <a:r>
                        <a:rPr lang="en-GB" sz="1400" dirty="0" smtClean="0">
                          <a:effectLst/>
                        </a:rPr>
                        <a:t>.</a:t>
                      </a:r>
                      <a:br>
                        <a:rPr lang="en-GB" sz="1400" dirty="0" smtClean="0">
                          <a:effectLst/>
                        </a:rPr>
                      </a:b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Report contains </a:t>
                      </a:r>
                      <a:r>
                        <a:rPr lang="en-GB" sz="1400" b="1" dirty="0">
                          <a:effectLst/>
                        </a:rPr>
                        <a:t>current data </a:t>
                      </a:r>
                      <a:r>
                        <a:rPr lang="en-GB" sz="1400" dirty="0">
                          <a:effectLst/>
                        </a:rPr>
                        <a:t>and is typically concerned with events that happened today or yesterday.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4762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835484"/>
                  </a:ext>
                </a:extLst>
              </a:tr>
              <a:tr h="517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The </a:t>
                      </a:r>
                      <a:r>
                        <a:rPr lang="en-GB" sz="1400" dirty="0">
                          <a:effectLst/>
                        </a:rPr>
                        <a:t>underlying data is </a:t>
                      </a:r>
                      <a:r>
                        <a:rPr lang="en-GB" sz="1400" u="sng" dirty="0">
                          <a:effectLst/>
                        </a:rPr>
                        <a:t>rarely</a:t>
                      </a:r>
                      <a:r>
                        <a:rPr lang="en-GB" sz="1400" dirty="0">
                          <a:effectLst/>
                        </a:rPr>
                        <a:t> required to be close to ‘real-time’. 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 smtClean="0">
                          <a:effectLst/>
                        </a:rPr>
                        <a:t> Yesterday’s</a:t>
                      </a:r>
                      <a:r>
                        <a:rPr lang="en-GB" sz="1400" dirty="0">
                          <a:effectLst/>
                        </a:rPr>
                        <a:t>, </a:t>
                      </a:r>
                      <a:r>
                        <a:rPr lang="en-GB" sz="1400" b="1" dirty="0">
                          <a:effectLst/>
                        </a:rPr>
                        <a:t>last week’s </a:t>
                      </a:r>
                      <a:r>
                        <a:rPr lang="en-GB" sz="1400" dirty="0">
                          <a:effectLst/>
                        </a:rPr>
                        <a:t>or </a:t>
                      </a:r>
                      <a:r>
                        <a:rPr lang="en-GB" sz="1400" b="1" dirty="0">
                          <a:effectLst/>
                        </a:rPr>
                        <a:t>last month’s </a:t>
                      </a:r>
                      <a:r>
                        <a:rPr lang="en-GB" sz="1400" dirty="0">
                          <a:effectLst/>
                        </a:rPr>
                        <a:t>data is sufficient</a:t>
                      </a:r>
                      <a:r>
                        <a:rPr lang="en-GB" sz="1400" dirty="0" smtClean="0">
                          <a:effectLst/>
                        </a:rPr>
                        <a:t>.</a:t>
                      </a:r>
                      <a:br>
                        <a:rPr lang="en-GB" sz="1400" dirty="0" smtClean="0">
                          <a:effectLst/>
                        </a:rPr>
                      </a:b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The underlying data </a:t>
                      </a:r>
                      <a:r>
                        <a:rPr lang="en-GB" sz="1400" u="sng" dirty="0">
                          <a:effectLst/>
                        </a:rPr>
                        <a:t>needs</a:t>
                      </a:r>
                      <a:r>
                        <a:rPr lang="en-GB" sz="1400" dirty="0">
                          <a:effectLst/>
                        </a:rPr>
                        <a:t> to be </a:t>
                      </a:r>
                      <a:r>
                        <a:rPr lang="en-GB" sz="1400" b="1" dirty="0">
                          <a:effectLst/>
                        </a:rPr>
                        <a:t>up-to-date </a:t>
                      </a:r>
                      <a:r>
                        <a:rPr lang="en-GB" sz="1400" dirty="0">
                          <a:effectLst/>
                        </a:rPr>
                        <a:t>e.g. it needs to be ‘real-time’, or close to it. It should be comparable to the contents of the operational system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4762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528109"/>
                  </a:ext>
                </a:extLst>
              </a:tr>
              <a:tr h="49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Reports </a:t>
                      </a:r>
                      <a:r>
                        <a:rPr lang="en-GB" sz="1400" dirty="0">
                          <a:effectLst/>
                        </a:rPr>
                        <a:t>supports </a:t>
                      </a:r>
                      <a:r>
                        <a:rPr lang="en-GB" sz="1400" b="1" dirty="0">
                          <a:effectLst/>
                        </a:rPr>
                        <a:t>strategic and ad-hoc business decision making processes </a:t>
                      </a:r>
                      <a:r>
                        <a:rPr lang="en-GB" sz="1400" dirty="0">
                          <a:effectLst/>
                        </a:rPr>
                        <a:t>within an organisation</a:t>
                      </a:r>
                      <a:r>
                        <a:rPr lang="en-GB" sz="1400" dirty="0" smtClean="0">
                          <a:effectLst/>
                        </a:rPr>
                        <a:t>.</a:t>
                      </a:r>
                      <a:br>
                        <a:rPr lang="en-GB" sz="1400" dirty="0" smtClean="0">
                          <a:effectLst/>
                        </a:rPr>
                      </a:b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Report supports a set of defined, regular and repeated </a:t>
                      </a:r>
                      <a:r>
                        <a:rPr lang="en-GB" sz="1400" b="1" dirty="0">
                          <a:effectLst/>
                        </a:rPr>
                        <a:t>operational processes</a:t>
                      </a:r>
                      <a:r>
                        <a:rPr lang="en-GB" sz="1400" dirty="0">
                          <a:effectLst/>
                        </a:rPr>
                        <a:t>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4762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915033"/>
                  </a:ext>
                </a:extLst>
              </a:tr>
              <a:tr h="517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Report </a:t>
                      </a:r>
                      <a:r>
                        <a:rPr lang="en-GB" sz="1400" dirty="0">
                          <a:effectLst/>
                        </a:rPr>
                        <a:t>is presented at an </a:t>
                      </a:r>
                      <a:r>
                        <a:rPr lang="en-GB" sz="1400" b="1" dirty="0">
                          <a:effectLst/>
                        </a:rPr>
                        <a:t>aggregated and summarised </a:t>
                      </a:r>
                      <a:r>
                        <a:rPr lang="en-GB" sz="1400" dirty="0">
                          <a:effectLst/>
                        </a:rPr>
                        <a:t>level, but frequently with drill-down access to the underlying transactional data</a:t>
                      </a:r>
                      <a:r>
                        <a:rPr lang="en-GB" sz="1400" dirty="0" smtClean="0">
                          <a:effectLst/>
                        </a:rPr>
                        <a:t>.</a:t>
                      </a:r>
                      <a:br>
                        <a:rPr lang="en-GB" sz="1400" dirty="0" smtClean="0">
                          <a:effectLst/>
                        </a:rPr>
                      </a:b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Report relates primarily to some form of transactional activity, and as a result is quite </a:t>
                      </a:r>
                      <a:r>
                        <a:rPr lang="en-GB" sz="1400" b="1" dirty="0">
                          <a:effectLst/>
                        </a:rPr>
                        <a:t>granular </a:t>
                      </a:r>
                      <a:r>
                        <a:rPr lang="en-GB" sz="1400" dirty="0">
                          <a:effectLst/>
                        </a:rPr>
                        <a:t>in detail.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4762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225815"/>
                  </a:ext>
                </a:extLst>
              </a:tr>
              <a:tr h="970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The </a:t>
                      </a:r>
                      <a:r>
                        <a:rPr lang="en-GB" sz="1400" dirty="0">
                          <a:effectLst/>
                        </a:rPr>
                        <a:t>information presented can be extracted from </a:t>
                      </a:r>
                      <a:r>
                        <a:rPr lang="en-GB" sz="1400" b="1" dirty="0">
                          <a:effectLst/>
                        </a:rPr>
                        <a:t>multiple, diverse </a:t>
                      </a:r>
                      <a:r>
                        <a:rPr lang="en-GB" sz="1400" b="1" dirty="0" smtClean="0">
                          <a:effectLst/>
                        </a:rPr>
                        <a:t> operational</a:t>
                      </a:r>
                      <a:r>
                        <a:rPr lang="en-GB" sz="1400" dirty="0" smtClean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systems.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Reports will commonly </a:t>
                      </a:r>
                      <a:r>
                        <a:rPr lang="en-GB" sz="1400" b="1" dirty="0">
                          <a:effectLst/>
                        </a:rPr>
                        <a:t>cross departmental boundaries</a:t>
                      </a:r>
                      <a:r>
                        <a:rPr lang="en-GB" sz="1400" dirty="0">
                          <a:effectLst/>
                        </a:rPr>
                        <a:t>, and may contain information with </a:t>
                      </a:r>
                      <a:r>
                        <a:rPr lang="en-GB" sz="1400" b="1" dirty="0">
                          <a:effectLst/>
                        </a:rPr>
                        <a:t>different data owners</a:t>
                      </a:r>
                      <a:r>
                        <a:rPr lang="en-GB" sz="1400" dirty="0">
                          <a:effectLst/>
                        </a:rPr>
                        <a:t>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The information presented is extracted from a </a:t>
                      </a:r>
                      <a:r>
                        <a:rPr lang="en-GB" sz="1400" b="1" dirty="0">
                          <a:effectLst/>
                        </a:rPr>
                        <a:t>single operational system</a:t>
                      </a:r>
                      <a:r>
                        <a:rPr lang="en-GB" sz="1400" dirty="0">
                          <a:effectLst/>
                        </a:rPr>
                        <a:t>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4762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458890"/>
                  </a:ext>
                </a:extLst>
              </a:tr>
              <a:tr h="517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The </a:t>
                      </a:r>
                      <a:r>
                        <a:rPr lang="en-GB" sz="1400" dirty="0">
                          <a:effectLst/>
                        </a:rPr>
                        <a:t>information presented may not correlate closely with any single source of data</a:t>
                      </a:r>
                      <a:r>
                        <a:rPr lang="en-GB" sz="1400" dirty="0" smtClean="0">
                          <a:effectLst/>
                        </a:rPr>
                        <a:t>. E.g</a:t>
                      </a:r>
                      <a:r>
                        <a:rPr lang="en-GB" sz="1400" dirty="0">
                          <a:effectLst/>
                        </a:rPr>
                        <a:t>. the terminology, column headings etc. may be quite different.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The information presented is </a:t>
                      </a:r>
                      <a:r>
                        <a:rPr lang="en-GB" sz="1400" b="1" dirty="0">
                          <a:effectLst/>
                        </a:rPr>
                        <a:t>closely correlated to its source operational system</a:t>
                      </a:r>
                      <a:r>
                        <a:rPr lang="en-GB" sz="1400" dirty="0">
                          <a:effectLst/>
                        </a:rPr>
                        <a:t>. E.g. the terminology, columns headings etc. will match operational system.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4762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175536"/>
                  </a:ext>
                </a:extLst>
              </a:tr>
              <a:tr h="517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 Report </a:t>
                      </a:r>
                      <a:r>
                        <a:rPr lang="en-GB" sz="1400" dirty="0">
                          <a:effectLst/>
                        </a:rPr>
                        <a:t>can be presented in a tabular, matrix format, but also in a number of graphical and visually helpful ways e.g. </a:t>
                      </a:r>
                      <a:r>
                        <a:rPr lang="en-GB" sz="1400" b="1" dirty="0">
                          <a:effectLst/>
                        </a:rPr>
                        <a:t>Dashboards, Graphs </a:t>
                      </a:r>
                      <a:r>
                        <a:rPr lang="en-GB" sz="1400" dirty="0">
                          <a:effectLst/>
                        </a:rPr>
                        <a:t>etc.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Report is normally presented in a </a:t>
                      </a:r>
                      <a:r>
                        <a:rPr lang="en-GB" sz="1400" b="1" dirty="0">
                          <a:effectLst/>
                        </a:rPr>
                        <a:t>tabular, matrix </a:t>
                      </a:r>
                      <a:r>
                        <a:rPr lang="en-GB" sz="1400" dirty="0">
                          <a:effectLst/>
                        </a:rPr>
                        <a:t>format.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4762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975951"/>
                  </a:ext>
                </a:extLst>
              </a:tr>
              <a:tr h="49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19050" marB="190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 Reporting </a:t>
                      </a:r>
                      <a:r>
                        <a:rPr lang="en-GB" sz="1400" dirty="0">
                          <a:effectLst/>
                        </a:rPr>
                        <a:t>is commonly produced using a set of Data Warehouse (DW), </a:t>
                      </a:r>
                      <a:r>
                        <a:rPr lang="en-GB" sz="1400" b="1" dirty="0">
                          <a:effectLst/>
                        </a:rPr>
                        <a:t>Business Intelligence (BI) and Management Information (MI) tools </a:t>
                      </a:r>
                      <a:r>
                        <a:rPr lang="en-GB" sz="1400" dirty="0">
                          <a:effectLst/>
                        </a:rPr>
                        <a:t>and techniques.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4762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91223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078" y="72237"/>
            <a:ext cx="2061205" cy="615553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Strategic Reporting </a:t>
            </a:r>
            <a:endParaRPr lang="en-GB" b="1" dirty="0">
              <a:solidFill>
                <a:schemeClr val="bg1"/>
              </a:solidFill>
            </a:endParaRPr>
          </a:p>
          <a:p>
            <a:r>
              <a:rPr lang="en-GB" sz="1600" b="1" dirty="0" smtClean="0">
                <a:solidFill>
                  <a:schemeClr val="bg1"/>
                </a:solidFill>
              </a:rPr>
              <a:t>what EDW is for ……</a:t>
            </a:r>
            <a:endParaRPr lang="en-GB" sz="1600" b="1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1925" y="6572234"/>
            <a:ext cx="1589903" cy="2541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67197" y="179284"/>
            <a:ext cx="376115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00CC"/>
                </a:solidFill>
              </a:rPr>
              <a:t>What kind of reporting do you need?  </a:t>
            </a:r>
            <a:endParaRPr lang="en-GB" dirty="0">
              <a:solidFill>
                <a:srgbClr val="0000CC"/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 rot="9042488">
            <a:off x="3729318" y="548616"/>
            <a:ext cx="493059" cy="29406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 rot="2193461">
            <a:off x="8041340" y="548617"/>
            <a:ext cx="493059" cy="29406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31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247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LAWFORD Chris</dc:creator>
  <cp:lastModifiedBy>LAWFORD Chris</cp:lastModifiedBy>
  <cp:revision>4</cp:revision>
  <dcterms:created xsi:type="dcterms:W3CDTF">2018-03-07T10:15:39Z</dcterms:created>
  <dcterms:modified xsi:type="dcterms:W3CDTF">2018-03-07T12:33:54Z</dcterms:modified>
</cp:coreProperties>
</file>