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WFORD Chris" initials="LC" lastIdx="1" clrIdx="0">
    <p:extLst>
      <p:ext uri="{19B8F6BF-5375-455C-9EA6-DF929625EA0E}">
        <p15:presenceInfo xmlns:p15="http://schemas.microsoft.com/office/powerpoint/2012/main" userId="S-1-5-21-861567501-1417001333-682003330-6386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F70C4-BF27-413E-98B0-5AA1FB6E64B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21/06/2017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9AB7F-3603-4D71-B929-5979ED9BF15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801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F70C4-BF27-413E-98B0-5AA1FB6E64B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21/06/2017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9AB7F-3603-4D71-B929-5979ED9BF15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294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F70C4-BF27-413E-98B0-5AA1FB6E64B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21/06/2017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9AB7F-3603-4D71-B929-5979ED9BF15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521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F70C4-BF27-413E-98B0-5AA1FB6E64B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21/06/2017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9AB7F-3603-4D71-B929-5979ED9BF15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558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F70C4-BF27-413E-98B0-5AA1FB6E64B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21/06/2017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9AB7F-3603-4D71-B929-5979ED9BF15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21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F70C4-BF27-413E-98B0-5AA1FB6E64B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21/06/2017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9AB7F-3603-4D71-B929-5979ED9BF15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0829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F70C4-BF27-413E-98B0-5AA1FB6E64B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21/06/2017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9AB7F-3603-4D71-B929-5979ED9BF15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917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F70C4-BF27-413E-98B0-5AA1FB6E64B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21/06/2017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9AB7F-3603-4D71-B929-5979ED9BF15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717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F70C4-BF27-413E-98B0-5AA1FB6E64B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21/06/2017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9AB7F-3603-4D71-B929-5979ED9BF15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154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F70C4-BF27-413E-98B0-5AA1FB6E64B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21/06/2017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9AB7F-3603-4D71-B929-5979ED9BF15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143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F70C4-BF27-413E-98B0-5AA1FB6E64B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21/06/2017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9AB7F-3603-4D71-B929-5979ED9BF15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338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F70C4-BF27-413E-98B0-5AA1FB6E64B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21/06/2017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9AB7F-3603-4D71-B929-5979ED9BF15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419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43043" y="6458885"/>
            <a:ext cx="2199503" cy="35159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6586"/>
            <a:ext cx="10515600" cy="417470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n-GB" sz="2400" b="1" dirty="0" smtClean="0">
                <a:solidFill>
                  <a:srgbClr val="0000CC"/>
                </a:solidFill>
              </a:rPr>
              <a:t>EDW Projects Dossier</a:t>
            </a:r>
            <a:endParaRPr lang="en-GB" sz="2400" b="1" dirty="0">
              <a:solidFill>
                <a:srgbClr val="0000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8771" y="804454"/>
            <a:ext cx="5062981" cy="5693867"/>
          </a:xfr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GB" sz="1400" dirty="0" smtClean="0"/>
              <a:t>COM029: EDW Proof of Concept</a:t>
            </a:r>
            <a:br>
              <a:rPr lang="en-GB" sz="1400" dirty="0" smtClean="0"/>
            </a:br>
            <a:r>
              <a:rPr lang="en-GB" sz="1400" dirty="0" smtClean="0">
                <a:solidFill>
                  <a:srgbClr val="0000CC"/>
                </a:solidFill>
              </a:rPr>
              <a:t>- PoC Model</a:t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>- Skeleton TAD</a:t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>- Evaluation of basic ETL processes, using SSIS. </a:t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>- Evaluation of foundation modelling techniques 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1400" dirty="0" smtClean="0"/>
              <a:t>DTI004: ETL Tool Procurement </a:t>
            </a:r>
            <a:br>
              <a:rPr lang="en-GB" sz="1400" dirty="0" smtClean="0"/>
            </a:br>
            <a:r>
              <a:rPr lang="en-GB" sz="1400" dirty="0" smtClean="0">
                <a:solidFill>
                  <a:srgbClr val="0000CC"/>
                </a:solidFill>
              </a:rPr>
              <a:t>- Conduct Market research. </a:t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>- Follow procurement roadmap, choose (and procure) Tool.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1400" dirty="0" smtClean="0"/>
              <a:t>DTI005: ETL Tool Implementation </a:t>
            </a:r>
            <a:br>
              <a:rPr lang="en-GB" sz="1400" dirty="0" smtClean="0"/>
            </a:br>
            <a:r>
              <a:rPr lang="en-GB" sz="1400" dirty="0">
                <a:solidFill>
                  <a:srgbClr val="0000CC"/>
                </a:solidFill>
              </a:rPr>
              <a:t>- Tool configuration design</a:t>
            </a:r>
            <a:r>
              <a:rPr lang="en-GB" sz="1400" dirty="0" smtClean="0"/>
              <a:t/>
            </a:r>
            <a:br>
              <a:rPr lang="en-GB" sz="1400" dirty="0" smtClean="0"/>
            </a:br>
            <a:r>
              <a:rPr lang="en-GB" sz="1400" dirty="0" smtClean="0"/>
              <a:t>- </a:t>
            </a:r>
            <a:r>
              <a:rPr lang="en-GB" sz="1400" dirty="0" smtClean="0">
                <a:solidFill>
                  <a:srgbClr val="0000CC"/>
                </a:solidFill>
              </a:rPr>
              <a:t>Tool </a:t>
            </a:r>
            <a:r>
              <a:rPr lang="en-GB" sz="1400" dirty="0">
                <a:solidFill>
                  <a:srgbClr val="0000CC"/>
                </a:solidFill>
              </a:rPr>
              <a:t>infrastructure </a:t>
            </a:r>
            <a:r>
              <a:rPr lang="en-GB" sz="1400" dirty="0" smtClean="0">
                <a:solidFill>
                  <a:srgbClr val="0000CC"/>
                </a:solidFill>
              </a:rPr>
              <a:t>in DEV/TEST/LIVE</a:t>
            </a:r>
            <a:r>
              <a:rPr lang="en-GB" sz="1400" dirty="0" smtClean="0"/>
              <a:t/>
            </a:r>
            <a:br>
              <a:rPr lang="en-GB" sz="1400" dirty="0" smtClean="0"/>
            </a:br>
            <a:r>
              <a:rPr lang="en-GB" sz="1400" dirty="0" smtClean="0">
                <a:solidFill>
                  <a:srgbClr val="0000CC"/>
                </a:solidFill>
              </a:rPr>
              <a:t>- Tool training for development &amp; support staff </a:t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>- Tool development guidelines</a:t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>- Tool support RACI matrix</a:t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>- Tool support handover to BAU </a:t>
            </a:r>
            <a:endParaRPr lang="en-GB" sz="14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GB" sz="1400" dirty="0" smtClean="0"/>
              <a:t>DTI006: EDW Implementation </a:t>
            </a:r>
            <a:br>
              <a:rPr lang="en-GB" sz="1400" dirty="0" smtClean="0"/>
            </a:br>
            <a:r>
              <a:rPr lang="en-GB" sz="1400" dirty="0" smtClean="0">
                <a:solidFill>
                  <a:srgbClr val="0000CC"/>
                </a:solidFill>
              </a:rPr>
              <a:t>- Complete technical architecture design.</a:t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>- Create Security Policy &amp; security design</a:t>
            </a:r>
            <a:r>
              <a:rPr lang="en-GB" sz="1400" dirty="0">
                <a:solidFill>
                  <a:srgbClr val="0000CC"/>
                </a:solidFill>
              </a:rPr>
              <a:t>. </a:t>
            </a:r>
            <a:r>
              <a:rPr lang="en-GB" sz="1400" dirty="0" smtClean="0">
                <a:solidFill>
                  <a:srgbClr val="0000CC"/>
                </a:solidFill>
              </a:rPr>
              <a:t/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>- </a:t>
            </a:r>
            <a:r>
              <a:rPr lang="en-GB" sz="1400" dirty="0">
                <a:solidFill>
                  <a:srgbClr val="0000CC"/>
                </a:solidFill>
              </a:rPr>
              <a:t>Build physical and logical environments : DEV/TEST/LIVE</a:t>
            </a:r>
            <a:r>
              <a:rPr lang="en-GB" sz="1400" dirty="0" smtClean="0">
                <a:solidFill>
                  <a:srgbClr val="0000CC"/>
                </a:solidFill>
              </a:rPr>
              <a:t>.</a:t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>- Complete build of SSIS environment. </a:t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>
                <a:solidFill>
                  <a:srgbClr val="0000CC"/>
                </a:solidFill>
              </a:rPr>
              <a:t>- Reference data acquisition (Org hierarchy)</a:t>
            </a:r>
            <a:br>
              <a:rPr lang="en-GB" sz="1400" dirty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>- Adapt Development processes and organisation to cover EDW. </a:t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>- Extend existing BI Service management processes to cover EDW. </a:t>
            </a:r>
            <a:r>
              <a:rPr lang="en-GB" sz="1200" dirty="0"/>
              <a:t>	</a:t>
            </a:r>
            <a:r>
              <a:rPr lang="en-GB" sz="1400" dirty="0"/>
              <a:t>		</a:t>
            </a:r>
            <a:br>
              <a:rPr lang="en-GB" sz="1400" dirty="0"/>
            </a:br>
            <a:r>
              <a:rPr lang="en-GB" sz="1400" dirty="0"/>
              <a:t/>
            </a:r>
            <a:br>
              <a:rPr lang="en-GB" sz="1400" dirty="0"/>
            </a:br>
            <a:r>
              <a:rPr lang="en-GB" sz="1400" dirty="0" smtClean="0"/>
              <a:t/>
            </a:r>
            <a:br>
              <a:rPr lang="en-GB" sz="1400" dirty="0" smtClean="0"/>
            </a:br>
            <a:endParaRPr lang="en-GB" sz="1400" dirty="0" smtClean="0">
              <a:solidFill>
                <a:srgbClr val="0000CC"/>
              </a:solidFill>
            </a:endParaRPr>
          </a:p>
          <a:p>
            <a:endParaRPr lang="en-GB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6044025" y="804455"/>
            <a:ext cx="5051323" cy="56938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sz="1400" dirty="0" smtClean="0"/>
              <a:t>DTI019: BI/MI Business Analysis Toolkit</a:t>
            </a:r>
            <a:br>
              <a:rPr lang="en-GB" sz="1400" dirty="0" smtClean="0"/>
            </a:br>
            <a:r>
              <a:rPr lang="en-GB" sz="1400" dirty="0" smtClean="0"/>
              <a:t>- </a:t>
            </a:r>
            <a:r>
              <a:rPr lang="en-GB" sz="1400" dirty="0" smtClean="0">
                <a:solidFill>
                  <a:srgbClr val="0000CC"/>
                </a:solidFill>
              </a:rPr>
              <a:t>Templates for MI/BI Business Analysis for Change </a:t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>and BAU.</a:t>
            </a:r>
            <a:br>
              <a:rPr lang="en-GB" sz="1400" dirty="0" smtClean="0">
                <a:solidFill>
                  <a:srgbClr val="0000CC"/>
                </a:solidFill>
              </a:rPr>
            </a:br>
            <a:endParaRPr lang="en-GB" sz="1400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sz="1400" dirty="0" smtClean="0"/>
              <a:t>DTI021: </a:t>
            </a:r>
            <a:r>
              <a:rPr lang="en-GB" sz="1400" dirty="0"/>
              <a:t>EDW Embed &amp; Optimise</a:t>
            </a:r>
            <a:br>
              <a:rPr lang="en-GB" sz="1400" dirty="0"/>
            </a:br>
            <a:r>
              <a:rPr lang="en-GB" sz="1400" dirty="0">
                <a:solidFill>
                  <a:srgbClr val="0000CC"/>
                </a:solidFill>
              </a:rPr>
              <a:t>- Enhanced Security </a:t>
            </a:r>
            <a:br>
              <a:rPr lang="en-GB" sz="1400" dirty="0">
                <a:solidFill>
                  <a:srgbClr val="0000CC"/>
                </a:solidFill>
              </a:rPr>
            </a:br>
            <a:r>
              <a:rPr lang="en-GB" sz="1400" dirty="0">
                <a:solidFill>
                  <a:srgbClr val="0000CC"/>
                </a:solidFill>
              </a:rPr>
              <a:t>- </a:t>
            </a:r>
            <a:r>
              <a:rPr lang="en-GB" sz="1400" dirty="0" smtClean="0">
                <a:solidFill>
                  <a:srgbClr val="0000CC"/>
                </a:solidFill>
              </a:rPr>
              <a:t>Archiving &amp; Data Retention </a:t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>- full scope TBA</a:t>
            </a:r>
            <a:br>
              <a:rPr lang="en-GB" sz="1400" dirty="0" smtClean="0">
                <a:solidFill>
                  <a:srgbClr val="0000CC"/>
                </a:solidFill>
              </a:rPr>
            </a:br>
            <a:endParaRPr lang="en-GB" sz="1400" u="sng" dirty="0" smtClean="0">
              <a:solidFill>
                <a:prstClr val="black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sz="1400" dirty="0" smtClean="0">
                <a:solidFill>
                  <a:prstClr val="black"/>
                </a:solidFill>
              </a:rPr>
              <a:t>DTI022: Business Engagement &amp; </a:t>
            </a:r>
            <a:br>
              <a:rPr lang="en-GB" sz="1400" dirty="0" smtClean="0">
                <a:solidFill>
                  <a:prstClr val="black"/>
                </a:solidFill>
              </a:rPr>
            </a:br>
            <a:r>
              <a:rPr lang="en-GB" sz="1400" dirty="0" smtClean="0">
                <a:solidFill>
                  <a:prstClr val="black"/>
                </a:solidFill>
              </a:rPr>
              <a:t>Data Acquisition Planning </a:t>
            </a:r>
            <a:br>
              <a:rPr lang="en-GB" sz="1400" dirty="0" smtClean="0">
                <a:solidFill>
                  <a:prstClr val="black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>- Communications Strategy &amp; Plan</a:t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>- Governance Strategy &amp; Plan</a:t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>- Data Migration Strategy</a:t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>- Business Projects Hopper &amp; Project Plan</a:t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>- Handover to BAU </a:t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/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/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/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/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/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/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/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/>
            </a:r>
            <a:br>
              <a:rPr lang="en-GB" sz="1400" dirty="0" smtClean="0">
                <a:solidFill>
                  <a:srgbClr val="0000CC"/>
                </a:solidFill>
              </a:rPr>
            </a:br>
            <a:r>
              <a:rPr lang="en-GB" sz="1400" dirty="0" smtClean="0">
                <a:solidFill>
                  <a:srgbClr val="0000CC"/>
                </a:solidFill>
              </a:rPr>
              <a:t/>
            </a:r>
            <a:br>
              <a:rPr lang="en-GB" sz="1400" dirty="0" smtClean="0">
                <a:solidFill>
                  <a:srgbClr val="0000CC"/>
                </a:solidFill>
              </a:rPr>
            </a:br>
            <a:endParaRPr lang="en-GB" sz="1400" dirty="0">
              <a:solidFill>
                <a:srgbClr val="0000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9" y="6559811"/>
            <a:ext cx="23405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 smtClean="0"/>
              <a:t>V0101 21/06/2017 ©CJL</a:t>
            </a:r>
            <a:r>
              <a:rPr lang="en-GB" sz="1600" dirty="0" smtClean="0"/>
              <a:t> </a:t>
            </a:r>
            <a:endParaRPr lang="en-GB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4942709" y="847003"/>
            <a:ext cx="840254" cy="2616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Completed</a:t>
            </a:r>
            <a:endParaRPr lang="en-GB" sz="1100" dirty="0"/>
          </a:p>
        </p:txBody>
      </p:sp>
      <p:sp>
        <p:nvSpPr>
          <p:cNvPr id="8" name="TextBox 7"/>
          <p:cNvSpPr txBox="1"/>
          <p:nvPr/>
        </p:nvSpPr>
        <p:spPr>
          <a:xfrm>
            <a:off x="4971539" y="1872619"/>
            <a:ext cx="840254" cy="26161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In progress</a:t>
            </a:r>
            <a:endParaRPr lang="en-GB" sz="1100" dirty="0"/>
          </a:p>
        </p:txBody>
      </p:sp>
      <p:sp>
        <p:nvSpPr>
          <p:cNvPr id="9" name="TextBox 8"/>
          <p:cNvSpPr txBox="1"/>
          <p:nvPr/>
        </p:nvSpPr>
        <p:spPr>
          <a:xfrm>
            <a:off x="4975655" y="2651099"/>
            <a:ext cx="840254" cy="26161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Not Started</a:t>
            </a:r>
            <a:endParaRPr lang="en-GB" sz="1100" dirty="0"/>
          </a:p>
        </p:txBody>
      </p:sp>
      <p:sp>
        <p:nvSpPr>
          <p:cNvPr id="10" name="TextBox 9"/>
          <p:cNvSpPr txBox="1"/>
          <p:nvPr/>
        </p:nvSpPr>
        <p:spPr>
          <a:xfrm>
            <a:off x="4963295" y="4055657"/>
            <a:ext cx="840254" cy="26161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In progress</a:t>
            </a:r>
            <a:endParaRPr lang="en-GB" sz="1100" dirty="0"/>
          </a:p>
        </p:txBody>
      </p:sp>
      <p:sp>
        <p:nvSpPr>
          <p:cNvPr id="11" name="TextBox 10"/>
          <p:cNvSpPr txBox="1"/>
          <p:nvPr/>
        </p:nvSpPr>
        <p:spPr>
          <a:xfrm>
            <a:off x="10181960" y="838783"/>
            <a:ext cx="840254" cy="26161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In progress</a:t>
            </a:r>
            <a:endParaRPr lang="en-GB" sz="1100" dirty="0"/>
          </a:p>
        </p:txBody>
      </p:sp>
      <p:sp>
        <p:nvSpPr>
          <p:cNvPr id="12" name="TextBox 11"/>
          <p:cNvSpPr txBox="1"/>
          <p:nvPr/>
        </p:nvSpPr>
        <p:spPr>
          <a:xfrm>
            <a:off x="10186076" y="1674926"/>
            <a:ext cx="840254" cy="26161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Not Started</a:t>
            </a:r>
            <a:endParaRPr lang="en-GB" sz="1100" dirty="0"/>
          </a:p>
        </p:txBody>
      </p:sp>
      <p:sp>
        <p:nvSpPr>
          <p:cNvPr id="13" name="TextBox 12"/>
          <p:cNvSpPr txBox="1"/>
          <p:nvPr/>
        </p:nvSpPr>
        <p:spPr>
          <a:xfrm>
            <a:off x="10190194" y="2758202"/>
            <a:ext cx="840254" cy="26161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Not Started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18253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32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1_Office Theme</vt:lpstr>
      <vt:lpstr>EDW Projects Dossier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LAWFORD Chris</dc:creator>
  <cp:lastModifiedBy>LAWFORD Chris</cp:lastModifiedBy>
  <cp:revision>14</cp:revision>
  <dcterms:created xsi:type="dcterms:W3CDTF">2017-05-29T08:10:15Z</dcterms:created>
  <dcterms:modified xsi:type="dcterms:W3CDTF">2017-06-21T08:33:54Z</dcterms:modified>
</cp:coreProperties>
</file>