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6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0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B61383-A571-4D72-916F-4089B15DB8DA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1325B-8EFC-489E-A506-A531E2FF1C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563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Mark </a:t>
            </a:r>
          </a:p>
          <a:p>
            <a:endParaRPr lang="en-GB" dirty="0" smtClean="0"/>
          </a:p>
          <a:p>
            <a:r>
              <a:rPr lang="en-GB" dirty="0" smtClean="0"/>
              <a:t>Here</a:t>
            </a:r>
            <a:r>
              <a:rPr lang="en-GB" baseline="0" dirty="0" smtClean="0"/>
              <a:t> we can see the plan thru to July 2018. </a:t>
            </a:r>
          </a:p>
          <a:p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All our current projects are in good shape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We will have a</a:t>
            </a:r>
            <a:r>
              <a:rPr lang="en-GB" baseline="0" dirty="0" smtClean="0"/>
              <a:t> production ready environment (limited ETL) by December 2017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We will have an enterprise ready environment by July 2018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We will have Estates as an early adopted in Q1 2018 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6D1A5-DA6E-43A1-9A49-0F2CB06A74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235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451A-C623-4CD9-8FA7-BAA108E526F8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245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451A-C623-4CD9-8FA7-BAA108E526F8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686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451A-C623-4CD9-8FA7-BAA108E526F8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560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451A-C623-4CD9-8FA7-BAA108E526F8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905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451A-C623-4CD9-8FA7-BAA108E526F8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64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451A-C623-4CD9-8FA7-BAA108E526F8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451A-C623-4CD9-8FA7-BAA108E526F8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216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451A-C623-4CD9-8FA7-BAA108E526F8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614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451A-C623-4CD9-8FA7-BAA108E526F8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5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451A-C623-4CD9-8FA7-BAA108E526F8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520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451A-C623-4CD9-8FA7-BAA108E526F8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897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9451A-C623-4CD9-8FA7-BAA108E526F8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8E203-D9FB-45E9-8B3E-9A58642A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155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5948009" y="498349"/>
            <a:ext cx="49698" cy="630000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039980" y="501449"/>
            <a:ext cx="49698" cy="630000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8852945" y="482796"/>
            <a:ext cx="49698" cy="630000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138" y="-48898"/>
            <a:ext cx="3725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u="sng" dirty="0" smtClean="0">
                <a:solidFill>
                  <a:srgbClr val="0000CC"/>
                </a:solidFill>
              </a:rPr>
              <a:t>EDW: Programme Timeline Overview</a:t>
            </a:r>
            <a:endParaRPr lang="en-GB" b="1" u="sng" dirty="0">
              <a:solidFill>
                <a:srgbClr val="0000CC"/>
              </a:solidFill>
            </a:endParaRPr>
          </a:p>
        </p:txBody>
      </p:sp>
      <p:sp>
        <p:nvSpPr>
          <p:cNvPr id="13" name="Rectangle 12">
            <a:hlinkHover r:id="" action="ppaction://noaction"/>
          </p:cNvPr>
          <p:cNvSpPr/>
          <p:nvPr/>
        </p:nvSpPr>
        <p:spPr>
          <a:xfrm>
            <a:off x="153639" y="1791450"/>
            <a:ext cx="3660269" cy="4467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COM029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EDW Proof of Concept</a:t>
            </a:r>
            <a:endParaRPr lang="en-GB" sz="1400" dirty="0">
              <a:solidFill>
                <a:srgbClr val="0000CC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938150" y="2348363"/>
            <a:ext cx="5765143" cy="4467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DTI004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ETL Tool Procurement</a:t>
            </a:r>
            <a:endParaRPr lang="en-GB" sz="1400" dirty="0">
              <a:solidFill>
                <a:srgbClr val="0000CC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176005" y="2892546"/>
            <a:ext cx="5100829" cy="4467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DTI006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EDW Implementation</a:t>
            </a:r>
            <a:endParaRPr lang="en-GB" sz="1400" dirty="0">
              <a:solidFill>
                <a:srgbClr val="0000CC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835313" y="3428904"/>
            <a:ext cx="4707039" cy="4467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DTI019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MI / BI Analysis Toolkit</a:t>
            </a:r>
            <a:endParaRPr lang="en-GB" sz="1400" dirty="0">
              <a:solidFill>
                <a:srgbClr val="0000CC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435065" y="4792426"/>
            <a:ext cx="5755017" cy="44675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EST109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Estates Strategic Reporting – Maint &amp; Space Mgmt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45656" y="490367"/>
            <a:ext cx="5784435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2016 / 2017</a:t>
            </a:r>
            <a:endParaRPr lang="en-GB" sz="1400" dirty="0"/>
          </a:p>
        </p:txBody>
      </p:sp>
      <p:sp>
        <p:nvSpPr>
          <p:cNvPr id="22" name="Rectangle 21"/>
          <p:cNvSpPr/>
          <p:nvPr/>
        </p:nvSpPr>
        <p:spPr>
          <a:xfrm>
            <a:off x="153639" y="778226"/>
            <a:ext cx="1404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Q1</a:t>
            </a:r>
            <a:endParaRPr lang="en-GB" sz="1400" dirty="0"/>
          </a:p>
        </p:txBody>
      </p:sp>
      <p:sp>
        <p:nvSpPr>
          <p:cNvPr id="23" name="Rectangle 22"/>
          <p:cNvSpPr/>
          <p:nvPr/>
        </p:nvSpPr>
        <p:spPr>
          <a:xfrm>
            <a:off x="1612896" y="778226"/>
            <a:ext cx="1404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Q2</a:t>
            </a:r>
            <a:endParaRPr lang="en-GB" sz="1400" dirty="0"/>
          </a:p>
        </p:txBody>
      </p:sp>
      <p:sp>
        <p:nvSpPr>
          <p:cNvPr id="24" name="Rectangle 23"/>
          <p:cNvSpPr/>
          <p:nvPr/>
        </p:nvSpPr>
        <p:spPr>
          <a:xfrm>
            <a:off x="3072153" y="778226"/>
            <a:ext cx="1404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Q3</a:t>
            </a:r>
            <a:endParaRPr lang="en-GB" sz="1400" dirty="0"/>
          </a:p>
        </p:txBody>
      </p:sp>
      <p:sp>
        <p:nvSpPr>
          <p:cNvPr id="25" name="Rectangle 24"/>
          <p:cNvSpPr/>
          <p:nvPr/>
        </p:nvSpPr>
        <p:spPr>
          <a:xfrm>
            <a:off x="4531410" y="778226"/>
            <a:ext cx="1404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Q4</a:t>
            </a:r>
            <a:endParaRPr lang="en-GB" sz="1400" dirty="0"/>
          </a:p>
        </p:txBody>
      </p:sp>
      <p:sp>
        <p:nvSpPr>
          <p:cNvPr id="26" name="Rectangle 25"/>
          <p:cNvSpPr/>
          <p:nvPr/>
        </p:nvSpPr>
        <p:spPr>
          <a:xfrm>
            <a:off x="5990667" y="498350"/>
            <a:ext cx="5739962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2017 / 2018</a:t>
            </a:r>
            <a:endParaRPr lang="en-GB" sz="1400" dirty="0"/>
          </a:p>
        </p:txBody>
      </p:sp>
      <p:sp>
        <p:nvSpPr>
          <p:cNvPr id="27" name="Rectangle 26"/>
          <p:cNvSpPr/>
          <p:nvPr/>
        </p:nvSpPr>
        <p:spPr>
          <a:xfrm>
            <a:off x="5990667" y="778226"/>
            <a:ext cx="1367654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Q1</a:t>
            </a:r>
            <a:endParaRPr lang="en-GB" sz="1400" dirty="0"/>
          </a:p>
        </p:txBody>
      </p:sp>
      <p:sp>
        <p:nvSpPr>
          <p:cNvPr id="28" name="Rectangle 27"/>
          <p:cNvSpPr/>
          <p:nvPr/>
        </p:nvSpPr>
        <p:spPr>
          <a:xfrm>
            <a:off x="7413578" y="778226"/>
            <a:ext cx="1404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Q2</a:t>
            </a:r>
            <a:endParaRPr lang="en-GB" sz="1400" dirty="0"/>
          </a:p>
        </p:txBody>
      </p:sp>
      <p:sp>
        <p:nvSpPr>
          <p:cNvPr id="29" name="Rectangle 28"/>
          <p:cNvSpPr/>
          <p:nvPr/>
        </p:nvSpPr>
        <p:spPr>
          <a:xfrm>
            <a:off x="8892587" y="778226"/>
            <a:ext cx="1384247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Q3</a:t>
            </a:r>
            <a:endParaRPr lang="en-GB" sz="1400" dirty="0"/>
          </a:p>
        </p:txBody>
      </p:sp>
      <p:sp>
        <p:nvSpPr>
          <p:cNvPr id="30" name="Rectangle 29"/>
          <p:cNvSpPr/>
          <p:nvPr/>
        </p:nvSpPr>
        <p:spPr>
          <a:xfrm>
            <a:off x="10332091" y="778226"/>
            <a:ext cx="1404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Q4</a:t>
            </a:r>
            <a:endParaRPr lang="en-GB" sz="14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11748546" y="495231"/>
            <a:ext cx="49698" cy="630000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53708" y="479683"/>
            <a:ext cx="49698" cy="630000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156747" y="1070185"/>
            <a:ext cx="1404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Aug/Sept/Oct</a:t>
            </a:r>
            <a:endParaRPr lang="en-GB" sz="1400" dirty="0"/>
          </a:p>
        </p:txBody>
      </p:sp>
      <p:sp>
        <p:nvSpPr>
          <p:cNvPr id="37" name="Rectangle 36"/>
          <p:cNvSpPr/>
          <p:nvPr/>
        </p:nvSpPr>
        <p:spPr>
          <a:xfrm>
            <a:off x="1618031" y="1070185"/>
            <a:ext cx="1404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Nov/Dec/Jan</a:t>
            </a:r>
            <a:endParaRPr lang="en-GB" sz="1400" dirty="0"/>
          </a:p>
        </p:txBody>
      </p:sp>
      <p:sp>
        <p:nvSpPr>
          <p:cNvPr id="38" name="Rectangle 37"/>
          <p:cNvSpPr/>
          <p:nvPr/>
        </p:nvSpPr>
        <p:spPr>
          <a:xfrm>
            <a:off x="3079315" y="1070185"/>
            <a:ext cx="1404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Feb/Mar/Apr</a:t>
            </a:r>
            <a:endParaRPr lang="en-GB" sz="1400" dirty="0"/>
          </a:p>
        </p:txBody>
      </p:sp>
      <p:sp>
        <p:nvSpPr>
          <p:cNvPr id="39" name="Rectangle 38"/>
          <p:cNvSpPr/>
          <p:nvPr/>
        </p:nvSpPr>
        <p:spPr>
          <a:xfrm>
            <a:off x="4540599" y="1070185"/>
            <a:ext cx="1404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May/Jun/Jul</a:t>
            </a:r>
            <a:endParaRPr lang="en-GB" sz="1400" dirty="0"/>
          </a:p>
        </p:txBody>
      </p:sp>
      <p:sp>
        <p:nvSpPr>
          <p:cNvPr id="44" name="Rectangle 43"/>
          <p:cNvSpPr/>
          <p:nvPr/>
        </p:nvSpPr>
        <p:spPr>
          <a:xfrm>
            <a:off x="6001883" y="1070185"/>
            <a:ext cx="1372137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Aug/Sept/Oct</a:t>
            </a:r>
            <a:endParaRPr lang="en-GB" sz="1400" dirty="0"/>
          </a:p>
        </p:txBody>
      </p:sp>
      <p:sp>
        <p:nvSpPr>
          <p:cNvPr id="45" name="Rectangle 44"/>
          <p:cNvSpPr/>
          <p:nvPr/>
        </p:nvSpPr>
        <p:spPr>
          <a:xfrm>
            <a:off x="7431304" y="1070185"/>
            <a:ext cx="1394674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Nov/Dec/Jan</a:t>
            </a:r>
            <a:endParaRPr lang="en-GB" sz="1400" dirty="0"/>
          </a:p>
        </p:txBody>
      </p:sp>
      <p:sp>
        <p:nvSpPr>
          <p:cNvPr id="46" name="Rectangle 45"/>
          <p:cNvSpPr/>
          <p:nvPr/>
        </p:nvSpPr>
        <p:spPr>
          <a:xfrm>
            <a:off x="8892588" y="1070185"/>
            <a:ext cx="1404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Feb/Mar/Apr</a:t>
            </a:r>
            <a:endParaRPr lang="en-GB" sz="1400" dirty="0"/>
          </a:p>
        </p:txBody>
      </p:sp>
      <p:sp>
        <p:nvSpPr>
          <p:cNvPr id="47" name="Rectangle 46"/>
          <p:cNvSpPr/>
          <p:nvPr/>
        </p:nvSpPr>
        <p:spPr>
          <a:xfrm>
            <a:off x="10353870" y="1070185"/>
            <a:ext cx="1404000" cy="231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May/Jun/Jul</a:t>
            </a:r>
            <a:endParaRPr lang="en-GB" sz="1400" dirty="0"/>
          </a:p>
        </p:txBody>
      </p:sp>
      <p:cxnSp>
        <p:nvCxnSpPr>
          <p:cNvPr id="64" name="Straight Connector 63"/>
          <p:cNvCxnSpPr/>
          <p:nvPr/>
        </p:nvCxnSpPr>
        <p:spPr>
          <a:xfrm flipV="1">
            <a:off x="202225" y="6775088"/>
            <a:ext cx="11594838" cy="1866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6501789" y="5345937"/>
            <a:ext cx="2950191" cy="5086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DTI022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Business Engagement </a:t>
            </a:r>
            <a:endParaRPr lang="en-GB" sz="1400" dirty="0">
              <a:solidFill>
                <a:srgbClr val="0000CC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 rot="5400000">
            <a:off x="-335020" y="6376556"/>
            <a:ext cx="84189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00" dirty="0" smtClean="0"/>
              <a:t>CJL 190218 V0111</a:t>
            </a:r>
            <a:endParaRPr lang="en-GB" sz="1200" dirty="0"/>
          </a:p>
        </p:txBody>
      </p:sp>
      <p:sp>
        <p:nvSpPr>
          <p:cNvPr id="81" name="Rectangle 80"/>
          <p:cNvSpPr/>
          <p:nvPr/>
        </p:nvSpPr>
        <p:spPr>
          <a:xfrm>
            <a:off x="10353869" y="2887928"/>
            <a:ext cx="1838131" cy="4467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rgbClr val="0000CC"/>
                </a:solidFill>
              </a:rPr>
              <a:t>DTI021</a:t>
            </a:r>
            <a:br>
              <a:rPr lang="en-GB" sz="1200" dirty="0" smtClean="0">
                <a:solidFill>
                  <a:srgbClr val="0000CC"/>
                </a:solidFill>
              </a:rPr>
            </a:br>
            <a:r>
              <a:rPr lang="en-GB" sz="1200" dirty="0" smtClean="0">
                <a:solidFill>
                  <a:srgbClr val="0000CC"/>
                </a:solidFill>
              </a:rPr>
              <a:t>EDW Embed and Optimise</a:t>
            </a:r>
            <a:endParaRPr lang="en-GB" sz="1400" dirty="0">
              <a:solidFill>
                <a:srgbClr val="0000CC"/>
              </a:solidFill>
            </a:endParaRPr>
          </a:p>
        </p:txBody>
      </p:sp>
      <p:sp>
        <p:nvSpPr>
          <p:cNvPr id="87" name="Oval 86"/>
          <p:cNvSpPr/>
          <p:nvPr/>
        </p:nvSpPr>
        <p:spPr>
          <a:xfrm>
            <a:off x="230979" y="1842221"/>
            <a:ext cx="164378" cy="16025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/>
              <a:t>C</a:t>
            </a:r>
            <a:endParaRPr lang="en-GB" sz="1200" b="1" dirty="0"/>
          </a:p>
        </p:txBody>
      </p:sp>
      <p:sp>
        <p:nvSpPr>
          <p:cNvPr id="94" name="Oval 93"/>
          <p:cNvSpPr/>
          <p:nvPr/>
        </p:nvSpPr>
        <p:spPr>
          <a:xfrm>
            <a:off x="10389392" y="2922558"/>
            <a:ext cx="164378" cy="16025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N</a:t>
            </a:r>
          </a:p>
        </p:txBody>
      </p:sp>
      <p:sp>
        <p:nvSpPr>
          <p:cNvPr id="80" name="Rectangle 79"/>
          <p:cNvSpPr/>
          <p:nvPr/>
        </p:nvSpPr>
        <p:spPr>
          <a:xfrm>
            <a:off x="9782857" y="2348978"/>
            <a:ext cx="2332525" cy="4467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rgbClr val="0000CC"/>
                </a:solidFill>
              </a:rPr>
              <a:t>DTI005</a:t>
            </a:r>
            <a:br>
              <a:rPr lang="en-GB" sz="1200" dirty="0" smtClean="0">
                <a:solidFill>
                  <a:srgbClr val="0000CC"/>
                </a:solidFill>
              </a:rPr>
            </a:br>
            <a:r>
              <a:rPr lang="en-GB" sz="1200" dirty="0" smtClean="0">
                <a:solidFill>
                  <a:srgbClr val="0000CC"/>
                </a:solidFill>
              </a:rPr>
              <a:t>ETL Tool Implementation</a:t>
            </a:r>
            <a:endParaRPr lang="en-GB" sz="1400" dirty="0">
              <a:solidFill>
                <a:srgbClr val="0000CC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145656" y="1311036"/>
            <a:ext cx="11598668" cy="433847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bg1"/>
                </a:solidFill>
              </a:rPr>
              <a:t>Deliver the Capability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5473946" y="4835936"/>
            <a:ext cx="1027845" cy="2616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050" dirty="0" smtClean="0"/>
              <a:t>Early Adoption</a:t>
            </a:r>
            <a:endParaRPr lang="en-GB" sz="1050" dirty="0"/>
          </a:p>
        </p:txBody>
      </p:sp>
      <p:sp>
        <p:nvSpPr>
          <p:cNvPr id="97" name="Right Arrow 96"/>
          <p:cNvSpPr/>
          <p:nvPr/>
        </p:nvSpPr>
        <p:spPr>
          <a:xfrm>
            <a:off x="10388297" y="5958891"/>
            <a:ext cx="1809517" cy="791634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bg1"/>
                </a:solidFill>
              </a:rPr>
              <a:t>Realise the</a:t>
            </a:r>
            <a:br>
              <a:rPr lang="en-GB" sz="1400" dirty="0" smtClean="0">
                <a:solidFill>
                  <a:schemeClr val="bg1"/>
                </a:solidFill>
              </a:rPr>
            </a:br>
            <a:r>
              <a:rPr lang="en-GB" sz="1400" dirty="0" smtClean="0">
                <a:solidFill>
                  <a:schemeClr val="bg1"/>
                </a:solidFill>
              </a:rPr>
              <a:t> Benefits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84" name="Pentagon 83"/>
          <p:cNvSpPr/>
          <p:nvPr/>
        </p:nvSpPr>
        <p:spPr>
          <a:xfrm>
            <a:off x="9646519" y="5341290"/>
            <a:ext cx="2479578" cy="509487"/>
          </a:xfrm>
          <a:prstGeom prst="homePlat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       </a:t>
            </a:r>
            <a:r>
              <a:rPr lang="en-GB" sz="1200" dirty="0" smtClean="0">
                <a:solidFill>
                  <a:srgbClr val="0000CC"/>
                </a:solidFill>
              </a:rPr>
              <a:t>TBA</a:t>
            </a:r>
            <a:br>
              <a:rPr lang="en-GB" sz="1200" dirty="0" smtClean="0">
                <a:solidFill>
                  <a:srgbClr val="0000CC"/>
                </a:solidFill>
              </a:rPr>
            </a:br>
            <a:r>
              <a:rPr lang="en-GB" sz="1200" dirty="0" smtClean="0">
                <a:solidFill>
                  <a:srgbClr val="0000CC"/>
                </a:solidFill>
              </a:rPr>
              <a:t>Business Data Acquisition Pipeline 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9708633" y="5373238"/>
            <a:ext cx="1664596" cy="2616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050" dirty="0" smtClean="0"/>
              <a:t>Business Change-as-Usua</a:t>
            </a:r>
            <a:r>
              <a:rPr lang="en-GB" sz="1100" dirty="0" smtClean="0"/>
              <a:t>l</a:t>
            </a:r>
            <a:endParaRPr lang="en-GB" sz="1100" dirty="0"/>
          </a:p>
        </p:txBody>
      </p:sp>
      <p:sp>
        <p:nvSpPr>
          <p:cNvPr id="101" name="TextBox 100"/>
          <p:cNvSpPr txBox="1"/>
          <p:nvPr/>
        </p:nvSpPr>
        <p:spPr>
          <a:xfrm>
            <a:off x="9101151" y="4026652"/>
            <a:ext cx="1287147" cy="461665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EDW</a:t>
            </a:r>
            <a:br>
              <a:rPr lang="en-GB" sz="1200" dirty="0" smtClean="0">
                <a:solidFill>
                  <a:schemeClr val="bg1"/>
                </a:solidFill>
              </a:rPr>
            </a:br>
            <a:r>
              <a:rPr lang="en-GB" sz="1200" dirty="0" smtClean="0">
                <a:solidFill>
                  <a:schemeClr val="bg1"/>
                </a:solidFill>
              </a:rPr>
              <a:t>Production Ready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02" name="5-Point Star 101"/>
          <p:cNvSpPr/>
          <p:nvPr/>
        </p:nvSpPr>
        <p:spPr>
          <a:xfrm>
            <a:off x="11769446" y="3570337"/>
            <a:ext cx="457967" cy="382555"/>
          </a:xfrm>
          <a:prstGeom prst="star5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10875300" y="4017834"/>
            <a:ext cx="1240083" cy="461665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EDW</a:t>
            </a:r>
            <a:br>
              <a:rPr lang="en-GB" sz="1200" dirty="0" smtClean="0">
                <a:solidFill>
                  <a:schemeClr val="bg1"/>
                </a:solidFill>
              </a:rPr>
            </a:br>
            <a:r>
              <a:rPr lang="en-GB" sz="1200" dirty="0" smtClean="0">
                <a:solidFill>
                  <a:schemeClr val="bg1"/>
                </a:solidFill>
              </a:rPr>
              <a:t>Enterprise Ready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248331" y="5539591"/>
            <a:ext cx="2611498" cy="12167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78523" y="5547416"/>
            <a:ext cx="414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u="sng"/>
              <a:t>Key</a:t>
            </a:r>
          </a:p>
        </p:txBody>
      </p:sp>
      <p:sp>
        <p:nvSpPr>
          <p:cNvPr id="91" name="Oval 90"/>
          <p:cNvSpPr/>
          <p:nvPr/>
        </p:nvSpPr>
        <p:spPr>
          <a:xfrm>
            <a:off x="1890771" y="6282592"/>
            <a:ext cx="164378" cy="16025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/>
              <a:t>C</a:t>
            </a:r>
          </a:p>
        </p:txBody>
      </p:sp>
      <p:sp>
        <p:nvSpPr>
          <p:cNvPr id="92" name="Oval 91"/>
          <p:cNvSpPr/>
          <p:nvPr/>
        </p:nvSpPr>
        <p:spPr>
          <a:xfrm>
            <a:off x="1890495" y="6502911"/>
            <a:ext cx="164378" cy="16025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/>
              <a:t>N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2062178" y="6256690"/>
            <a:ext cx="53091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/>
              <a:t>Closed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2066557" y="6472063"/>
            <a:ext cx="7906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/>
              <a:t>Not Started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286707" y="5868077"/>
            <a:ext cx="1514235" cy="2276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solidFill>
                  <a:srgbClr val="0000CC"/>
                </a:solidFill>
              </a:rPr>
              <a:t>In Scope</a:t>
            </a:r>
            <a:endParaRPr lang="en-GB" sz="1400">
              <a:solidFill>
                <a:srgbClr val="0000CC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85282" y="6438382"/>
            <a:ext cx="1507845" cy="24345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00CC"/>
                </a:solidFill>
              </a:rPr>
              <a:t>External Dependency</a:t>
            </a:r>
            <a:endParaRPr lang="en-GB" sz="1400" dirty="0">
              <a:solidFill>
                <a:srgbClr val="0000CC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285664" y="6158126"/>
            <a:ext cx="1514235" cy="227645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solidFill>
                  <a:srgbClr val="0000CC"/>
                </a:solidFill>
              </a:rPr>
              <a:t>Out of Scope</a:t>
            </a:r>
            <a:endParaRPr lang="en-GB" sz="1400">
              <a:solidFill>
                <a:srgbClr val="0000CC"/>
              </a:solidFill>
            </a:endParaRPr>
          </a:p>
        </p:txBody>
      </p:sp>
      <p:sp>
        <p:nvSpPr>
          <p:cNvPr id="108" name="Oval 107"/>
          <p:cNvSpPr/>
          <p:nvPr/>
        </p:nvSpPr>
        <p:spPr>
          <a:xfrm>
            <a:off x="2453889" y="5967372"/>
            <a:ext cx="164378" cy="160256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G</a:t>
            </a:r>
          </a:p>
        </p:txBody>
      </p:sp>
      <p:sp>
        <p:nvSpPr>
          <p:cNvPr id="109" name="Oval 108"/>
          <p:cNvSpPr/>
          <p:nvPr/>
        </p:nvSpPr>
        <p:spPr>
          <a:xfrm>
            <a:off x="2244976" y="5971225"/>
            <a:ext cx="164378" cy="160256"/>
          </a:xfrm>
          <a:prstGeom prst="ellipse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/>
              <a:t>A</a:t>
            </a:r>
            <a:endParaRPr lang="en-GB" sz="1200" b="1" dirty="0"/>
          </a:p>
        </p:txBody>
      </p:sp>
      <p:sp>
        <p:nvSpPr>
          <p:cNvPr id="110" name="Oval 109"/>
          <p:cNvSpPr/>
          <p:nvPr/>
        </p:nvSpPr>
        <p:spPr>
          <a:xfrm>
            <a:off x="2038324" y="5974855"/>
            <a:ext cx="164378" cy="16025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/>
              <a:t>R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947093" y="5548933"/>
            <a:ext cx="7601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RAG Status</a:t>
            </a:r>
          </a:p>
        </p:txBody>
      </p:sp>
      <p:sp>
        <p:nvSpPr>
          <p:cNvPr id="112" name="Right Brace 111"/>
          <p:cNvSpPr/>
          <p:nvPr/>
        </p:nvSpPr>
        <p:spPr>
          <a:xfrm rot="16200000">
            <a:off x="2223355" y="5546421"/>
            <a:ext cx="189752" cy="652848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ular Callout 2"/>
          <p:cNvSpPr/>
          <p:nvPr/>
        </p:nvSpPr>
        <p:spPr>
          <a:xfrm>
            <a:off x="8137789" y="4115019"/>
            <a:ext cx="837168" cy="435432"/>
          </a:xfrm>
          <a:prstGeom prst="wedgeRoundRectCallout">
            <a:avLst>
              <a:gd name="adj1" fmla="val 65760"/>
              <a:gd name="adj2" fmla="val -182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EDW ready for use by early adopters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71" name="Rounded Rectangular Callout 70"/>
          <p:cNvSpPr/>
          <p:nvPr/>
        </p:nvSpPr>
        <p:spPr>
          <a:xfrm>
            <a:off x="11049981" y="4545992"/>
            <a:ext cx="837168" cy="435432"/>
          </a:xfrm>
          <a:prstGeom prst="wedgeRoundRectCallout">
            <a:avLst>
              <a:gd name="adj1" fmla="val 35256"/>
              <a:gd name="adj2" fmla="val -79391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EDW ready for use for all 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72" name="Isosceles Triangle 71"/>
          <p:cNvSpPr/>
          <p:nvPr/>
        </p:nvSpPr>
        <p:spPr>
          <a:xfrm>
            <a:off x="10426634" y="4041588"/>
            <a:ext cx="392311" cy="446730"/>
          </a:xfrm>
          <a:prstGeom prst="triangle">
            <a:avLst>
              <a:gd name="adj" fmla="val 99304"/>
            </a:avLst>
          </a:prstGeom>
          <a:solidFill>
            <a:srgbClr val="FF66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algn="ctr" defTabSz="412750" hangingPunct="0"/>
            <a:endParaRPr lang="en-GB" sz="160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0484746" y="-21469"/>
            <a:ext cx="12551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u="sng" dirty="0" smtClean="0">
                <a:solidFill>
                  <a:srgbClr val="0000CC"/>
                </a:solidFill>
              </a:rPr>
              <a:t>as at </a:t>
            </a:r>
            <a:r>
              <a:rPr lang="en-GB" sz="1600" b="1" u="sng" dirty="0" smtClean="0">
                <a:solidFill>
                  <a:srgbClr val="0000CC"/>
                </a:solidFill>
              </a:rPr>
              <a:t>Mar-18</a:t>
            </a:r>
            <a:endParaRPr lang="en-GB" b="1" u="sng" dirty="0">
              <a:solidFill>
                <a:srgbClr val="0000CC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9114001" y="88134"/>
            <a:ext cx="532518" cy="6694662"/>
            <a:chOff x="8152207" y="88134"/>
            <a:chExt cx="532518" cy="6694662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8422837" y="320434"/>
              <a:ext cx="67350" cy="646236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8152207" y="88134"/>
              <a:ext cx="532518" cy="2616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GB" sz="1100" dirty="0" smtClean="0">
                  <a:solidFill>
                    <a:srgbClr val="FF0000"/>
                  </a:solidFill>
                </a:rPr>
                <a:t>Today</a:t>
              </a:r>
              <a:endParaRPr lang="en-GB" sz="1400" dirty="0">
                <a:solidFill>
                  <a:srgbClr val="FF0000"/>
                </a:solidFill>
              </a:endParaRPr>
            </a:p>
          </p:txBody>
        </p:sp>
      </p:grpSp>
      <p:sp>
        <p:nvSpPr>
          <p:cNvPr id="78" name="Oval 77"/>
          <p:cNvSpPr/>
          <p:nvPr/>
        </p:nvSpPr>
        <p:spPr>
          <a:xfrm>
            <a:off x="5211553" y="2933289"/>
            <a:ext cx="164378" cy="16025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/>
              <a:t>A</a:t>
            </a:r>
            <a:endParaRPr lang="en-GB" sz="1200" b="1" dirty="0"/>
          </a:p>
        </p:txBody>
      </p:sp>
      <p:sp>
        <p:nvSpPr>
          <p:cNvPr id="79" name="Oval 78"/>
          <p:cNvSpPr/>
          <p:nvPr/>
        </p:nvSpPr>
        <p:spPr>
          <a:xfrm>
            <a:off x="6549593" y="5388478"/>
            <a:ext cx="164378" cy="160256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G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20273" y="3214701"/>
            <a:ext cx="2536885" cy="584775"/>
          </a:xfrm>
          <a:prstGeom prst="rect">
            <a:avLst/>
          </a:prstGeom>
          <a:solidFill>
            <a:sysClr val="window" lastClr="FFFFFF">
              <a:lumMod val="85000"/>
            </a:sysClr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Overall Programme</a:t>
            </a:r>
            <a:br>
              <a:rPr kumimoji="0" lang="en-GB" sz="1600" b="0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</a:br>
            <a:r>
              <a:rPr kumimoji="0" lang="en-GB" sz="1600" b="0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RAG status is </a:t>
            </a:r>
            <a:r>
              <a:rPr kumimoji="0" lang="en-GB" sz="16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rPr>
              <a:t>AMBER</a:t>
            </a:r>
            <a:r>
              <a:rPr kumimoji="0" lang="en-GB" sz="1600" b="0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. </a:t>
            </a:r>
          </a:p>
        </p:txBody>
      </p:sp>
      <p:sp>
        <p:nvSpPr>
          <p:cNvPr id="88" name="Oval 87"/>
          <p:cNvSpPr/>
          <p:nvPr/>
        </p:nvSpPr>
        <p:spPr>
          <a:xfrm>
            <a:off x="9817532" y="2386902"/>
            <a:ext cx="164378" cy="16025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N</a:t>
            </a:r>
          </a:p>
        </p:txBody>
      </p:sp>
      <p:sp>
        <p:nvSpPr>
          <p:cNvPr id="86" name="Oval 85"/>
          <p:cNvSpPr/>
          <p:nvPr/>
        </p:nvSpPr>
        <p:spPr>
          <a:xfrm>
            <a:off x="3975722" y="2387419"/>
            <a:ext cx="164378" cy="160256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G</a:t>
            </a:r>
          </a:p>
        </p:txBody>
      </p:sp>
      <p:sp>
        <p:nvSpPr>
          <p:cNvPr id="89" name="Oval 88"/>
          <p:cNvSpPr/>
          <p:nvPr/>
        </p:nvSpPr>
        <p:spPr>
          <a:xfrm>
            <a:off x="4890125" y="3476389"/>
            <a:ext cx="164378" cy="160256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730" y="4949947"/>
            <a:ext cx="564578" cy="26161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sz="1050" dirty="0" smtClean="0">
                <a:solidFill>
                  <a:srgbClr val="0000CC"/>
                </a:solidFill>
              </a:rPr>
              <a:t>08-Jun</a:t>
            </a:r>
            <a:endParaRPr lang="en-GB" sz="1050" dirty="0">
              <a:solidFill>
                <a:srgbClr val="0000CC"/>
              </a:solidFill>
            </a:endParaRPr>
          </a:p>
        </p:txBody>
      </p:sp>
      <p:sp>
        <p:nvSpPr>
          <p:cNvPr id="76" name="5-Point Star 75"/>
          <p:cNvSpPr/>
          <p:nvPr/>
        </p:nvSpPr>
        <p:spPr>
          <a:xfrm>
            <a:off x="10999456" y="4980617"/>
            <a:ext cx="343990" cy="247241"/>
          </a:xfrm>
          <a:prstGeom prst="star5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9868927" y="4008647"/>
            <a:ext cx="559769" cy="253916"/>
          </a:xfrm>
          <a:prstGeom prst="rect">
            <a:avLst/>
          </a:prstGeom>
          <a:solidFill>
            <a:schemeClr val="accent2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sz="1050" dirty="0" smtClean="0">
                <a:solidFill>
                  <a:schemeClr val="bg1"/>
                </a:solidFill>
              </a:rPr>
              <a:t>20-Apr</a:t>
            </a:r>
            <a:endParaRPr lang="en-GB" sz="1050" dirty="0">
              <a:solidFill>
                <a:schemeClr val="bg1"/>
              </a:solidFill>
            </a:endParaRPr>
          </a:p>
        </p:txBody>
      </p:sp>
      <p:sp>
        <p:nvSpPr>
          <p:cNvPr id="100" name="5-Point Star 99"/>
          <p:cNvSpPr/>
          <p:nvPr/>
        </p:nvSpPr>
        <p:spPr>
          <a:xfrm>
            <a:off x="10138842" y="3606778"/>
            <a:ext cx="457967" cy="382555"/>
          </a:xfrm>
          <a:prstGeom prst="star5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11536362" y="4008646"/>
            <a:ext cx="627095" cy="253916"/>
          </a:xfrm>
          <a:prstGeom prst="rect">
            <a:avLst/>
          </a:prstGeom>
          <a:solidFill>
            <a:schemeClr val="accent2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sz="1050" dirty="0" smtClean="0">
                <a:solidFill>
                  <a:schemeClr val="bg1"/>
                </a:solidFill>
              </a:rPr>
              <a:t>Sep-17?</a:t>
            </a:r>
            <a:endParaRPr lang="en-GB" sz="10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537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0B603DB777B45874E949A45B7528A" ma:contentTypeVersion="2" ma:contentTypeDescription="Create a new document." ma:contentTypeScope="" ma:versionID="d3d61326e7b4ae4dc90c7f3b489bb50a">
  <xsd:schema xmlns:xsd="http://www.w3.org/2001/XMLSchema" xmlns:xs="http://www.w3.org/2001/XMLSchema" xmlns:p="http://schemas.microsoft.com/office/2006/metadata/properties" xmlns:ns2="8dbd49e9-5f06-4ee3-977f-5d3b54b0196f" targetNamespace="http://schemas.microsoft.com/office/2006/metadata/properties" ma:root="true" ma:fieldsID="e2367cdf3587a3586fe4c8898eddf3fe" ns2:_="">
    <xsd:import namespace="8dbd49e9-5f06-4ee3-977f-5d3b54b0196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bd49e9-5f06-4ee3-977f-5d3b54b0196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E6C870-4CF9-4A3F-9D7A-FFD3814E5122}">
  <ds:schemaRefs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8dbd49e9-5f06-4ee3-977f-5d3b54b0196f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5984010-83E2-431E-A507-5C131A78B7C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60AE76-EB8C-491D-9C60-000BEF4A1A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bd49e9-5f06-4ee3-977f-5d3b54b019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155</Words>
  <Application>Microsoft Office PowerPoint</Application>
  <PresentationFormat>Widescreen</PresentationFormat>
  <Paragraphs>71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 Neue Medium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LAWFORD Chris</dc:creator>
  <cp:lastModifiedBy>LAWFORD Chris</cp:lastModifiedBy>
  <cp:revision>52</cp:revision>
  <cp:lastPrinted>2017-07-10T08:58:48Z</cp:lastPrinted>
  <dcterms:created xsi:type="dcterms:W3CDTF">2017-05-29T08:10:15Z</dcterms:created>
  <dcterms:modified xsi:type="dcterms:W3CDTF">2018-03-21T09:21:34Z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0x01010081A0B603DB777B45874E949A45B7528A</vt:lpwstr>
  </property>
</Properties>
</file>