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BAE22-63F7-4C95-8C2A-A639C6461663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48893-6474-48DF-B928-0440E8AD8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036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MARK </a:t>
            </a:r>
          </a:p>
          <a:p>
            <a:r>
              <a:rPr lang="en-GB" dirty="0" smtClean="0"/>
              <a:t>Anyone who has ever worked with business intelligence or</a:t>
            </a:r>
            <a:r>
              <a:rPr lang="en-GB" baseline="0" dirty="0" smtClean="0"/>
              <a:t> even just large data sets will know that this can be a significant challenge. Its about much more that just having a good data repository. That’s why the programme will deliver much more that just the infrastructure platform – and why the BI Tools DT programme approved in Tranche 2 is so important.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6D1A5-DA6E-43A1-9A49-0F2CB06A74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691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7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9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18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8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7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48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65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13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12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69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E45B1-3C51-4F19-BDA9-4300F0F704C9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00F72-F24E-41F9-9FBD-BC6EC964F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9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525" y="299579"/>
            <a:ext cx="12003001" cy="62606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Rectangle 102"/>
          <p:cNvSpPr/>
          <p:nvPr/>
        </p:nvSpPr>
        <p:spPr>
          <a:xfrm>
            <a:off x="4598376" y="395371"/>
            <a:ext cx="3680229" cy="6069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98604" y="375198"/>
            <a:ext cx="4416502" cy="48654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138" y="-48898"/>
            <a:ext cx="2574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 smtClean="0">
                <a:solidFill>
                  <a:srgbClr val="0000CC"/>
                </a:solidFill>
              </a:rPr>
              <a:t>EDW Programme: Scope</a:t>
            </a:r>
            <a:endParaRPr lang="en-GB" b="1" u="sng" dirty="0">
              <a:solidFill>
                <a:srgbClr val="0000CC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9149" y="6559811"/>
            <a:ext cx="23405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 smtClean="0"/>
              <a:t>V0103 07/07/2017 ©CJL</a:t>
            </a:r>
            <a:r>
              <a:rPr lang="en-GB" sz="1400" dirty="0" smtClean="0"/>
              <a:t> </a:t>
            </a:r>
            <a:endParaRPr lang="en-GB" sz="1400" dirty="0"/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8553" y="6581095"/>
            <a:ext cx="1589903" cy="254150"/>
          </a:xfrm>
          <a:prstGeom prst="rect">
            <a:avLst/>
          </a:prstGeom>
        </p:spPr>
      </p:pic>
      <p:sp>
        <p:nvSpPr>
          <p:cNvPr id="141" name="Rectangle 140"/>
          <p:cNvSpPr/>
          <p:nvPr/>
        </p:nvSpPr>
        <p:spPr>
          <a:xfrm>
            <a:off x="1705925" y="2835043"/>
            <a:ext cx="738691" cy="6575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SAP BI Suite</a:t>
            </a:r>
            <a:br>
              <a:rPr lang="en-GB" sz="1400" dirty="0" smtClean="0">
                <a:solidFill>
                  <a:srgbClr val="0000CC"/>
                </a:solidFill>
              </a:rPr>
            </a:b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08890" y="2824288"/>
            <a:ext cx="689906" cy="67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SSIS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725663" y="1095921"/>
            <a:ext cx="731313" cy="6764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DEV</a:t>
            </a:r>
            <a:br>
              <a:rPr lang="en-GB" sz="1400" dirty="0" smtClean="0">
                <a:solidFill>
                  <a:srgbClr val="0000CC"/>
                </a:solidFill>
              </a:rPr>
            </a:b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519811" y="2006208"/>
            <a:ext cx="1476680" cy="72535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New </a:t>
            </a: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MI/BI tool(s)</a:t>
            </a: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81828" y="1089922"/>
            <a:ext cx="1442170" cy="738664"/>
          </a:xfrm>
          <a:prstGeom prst="rect">
            <a:avLst/>
          </a:prstGeom>
          <a:solidFill>
            <a:srgbClr val="9999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0000CC"/>
                </a:solidFill>
              </a:rPr>
              <a:t>Environments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/>
            </a:r>
            <a:br>
              <a:rPr lang="en-GB" sz="1400" b="1" dirty="0" smtClean="0">
                <a:solidFill>
                  <a:srgbClr val="0000CC"/>
                </a:solidFill>
              </a:rPr>
            </a:br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2815" y="1067350"/>
            <a:ext cx="1159497" cy="1150190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Policies, Standards &amp; Strategies</a:t>
            </a:r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053563" y="1067350"/>
            <a:ext cx="21194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EDW Security Policy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733811" y="2337549"/>
            <a:ext cx="1159497" cy="1226719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Toolkits </a:t>
            </a:r>
            <a:r>
              <a:rPr lang="en-GB" sz="1400" b="1" dirty="0">
                <a:solidFill>
                  <a:srgbClr val="0000CC"/>
                </a:solidFill>
              </a:rPr>
              <a:t>&amp; Guidelines</a:t>
            </a:r>
          </a:p>
          <a:p>
            <a:pPr algn="ctr"/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065219" y="2347379"/>
            <a:ext cx="2129140" cy="3536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MI/BI Analysis Toolkit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057362" y="2754303"/>
            <a:ext cx="2129140" cy="377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Development Guidelines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049509" y="3194530"/>
            <a:ext cx="2129140" cy="3550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Project Mgmt Guidelines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725955" y="3723272"/>
            <a:ext cx="1159497" cy="1227366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Organisation</a:t>
            </a:r>
          </a:p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(BAU / Change)</a:t>
            </a:r>
            <a:endParaRPr lang="en-GB" sz="1400" b="1" dirty="0">
              <a:solidFill>
                <a:srgbClr val="0000CC"/>
              </a:solidFill>
            </a:endParaRPr>
          </a:p>
          <a:p>
            <a:pPr algn="ctr"/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049509" y="3731332"/>
            <a:ext cx="2129140" cy="3536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Service Management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6048261" y="4138256"/>
            <a:ext cx="2129140" cy="377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Production Management (Ops)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727523" y="5122583"/>
            <a:ext cx="1159497" cy="1261779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Reference</a:t>
            </a:r>
            <a:endParaRPr lang="en-GB" sz="1400" b="1" dirty="0">
              <a:solidFill>
                <a:srgbClr val="0000CC"/>
              </a:solidFill>
            </a:endParaRPr>
          </a:p>
          <a:p>
            <a:pPr algn="ctr"/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057362" y="5122583"/>
            <a:ext cx="2129140" cy="3536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Technical Architecture Design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049505" y="5529507"/>
            <a:ext cx="2129140" cy="377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Security Design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055131" y="1464850"/>
            <a:ext cx="21194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Meta Data Strategy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056699" y="1871777"/>
            <a:ext cx="21194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Archiving Strategy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8306981" y="395368"/>
            <a:ext cx="3648507" cy="6069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8438547" y="1104974"/>
            <a:ext cx="1132672" cy="171205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Business Engagement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9695977" y="1105665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Communications Strategy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9687800" y="1870808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Data Migration Strategy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9691670" y="3144776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Business Projects Hopper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8430689" y="3131919"/>
            <a:ext cx="1132672" cy="1545941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Business Data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>Acquisition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>Planning</a:t>
            </a:r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9693238" y="3542274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 smtClean="0">
              <a:solidFill>
                <a:srgbClr val="FF0000"/>
              </a:solidFill>
            </a:endParaRPr>
          </a:p>
          <a:p>
            <a:r>
              <a:rPr lang="en-GB" sz="1200" dirty="0" smtClean="0">
                <a:solidFill>
                  <a:srgbClr val="0000CC"/>
                </a:solidFill>
              </a:rPr>
              <a:t>Business Projects Plan</a:t>
            </a:r>
          </a:p>
          <a:p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9692505" y="1485885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Governance Strategy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9693239" y="3938198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Business Projects Prioritisation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9698796" y="2268305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Communications Plan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8441684" y="4857846"/>
            <a:ext cx="1132672" cy="1526516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rgbClr val="0000CC"/>
                </a:solidFill>
              </a:rPr>
              <a:t>Business Data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>Acquisition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704234" y="5249147"/>
            <a:ext cx="2144070" cy="32279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Estates Strategic Reporting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9705802" y="5638407"/>
            <a:ext cx="2144070" cy="32279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Project 2…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9705803" y="6034331"/>
            <a:ext cx="2144070" cy="32279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Project 3… 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704234" y="4335697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Governance Plan</a:t>
            </a:r>
            <a:endParaRPr lang="en-GB" sz="1600" dirty="0">
              <a:solidFill>
                <a:srgbClr val="0000CC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6379" y="5504366"/>
            <a:ext cx="3623061" cy="961648"/>
            <a:chOff x="56379" y="5240414"/>
            <a:chExt cx="3623061" cy="961648"/>
          </a:xfrm>
        </p:grpSpPr>
        <p:sp>
          <p:nvSpPr>
            <p:cNvPr id="214" name="Rectangle 213"/>
            <p:cNvSpPr/>
            <p:nvPr/>
          </p:nvSpPr>
          <p:spPr>
            <a:xfrm>
              <a:off x="108365" y="5295178"/>
              <a:ext cx="3571075" cy="9068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058747" y="5504384"/>
              <a:ext cx="199506" cy="2585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151858" y="5500501"/>
              <a:ext cx="199506" cy="25857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78540" y="5500501"/>
              <a:ext cx="615874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In scope</a:t>
              </a:r>
              <a:endParaRPr lang="en-GB" sz="1000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1313705" y="5504383"/>
              <a:ext cx="846707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Out of scope</a:t>
              </a: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46315" y="5852407"/>
              <a:ext cx="199506" cy="2585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372997" y="5852407"/>
              <a:ext cx="582211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Existing</a:t>
              </a:r>
              <a:endParaRPr lang="en-GB" sz="10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6379" y="5240414"/>
              <a:ext cx="23121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u="sng" dirty="0" smtClean="0">
                  <a:solidFill>
                    <a:srgbClr val="0000CC"/>
                  </a:solidFill>
                </a:rPr>
                <a:t>Key</a:t>
              </a:r>
              <a:endParaRPr lang="en-GB" sz="1200" u="sng" dirty="0">
                <a:solidFill>
                  <a:srgbClr val="0000CC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032340" y="5835965"/>
              <a:ext cx="199506" cy="25857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296419" y="5854749"/>
              <a:ext cx="1132041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Other Programme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238667" y="5505953"/>
              <a:ext cx="199506" cy="258574"/>
            </a:xfrm>
            <a:prstGeom prst="rect">
              <a:avLst/>
            </a:prstGeom>
            <a:solidFill>
              <a:srgbClr val="9999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493625" y="5505952"/>
              <a:ext cx="1058303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Outcome Theme</a:t>
              </a:r>
            </a:p>
          </p:txBody>
        </p:sp>
      </p:grpSp>
      <p:sp>
        <p:nvSpPr>
          <p:cNvPr id="87" name="Rectangle 86"/>
          <p:cNvSpPr/>
          <p:nvPr/>
        </p:nvSpPr>
        <p:spPr>
          <a:xfrm>
            <a:off x="6043221" y="4564033"/>
            <a:ext cx="2129140" cy="377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S/W Development (Dev)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293993" y="2825861"/>
            <a:ext cx="689906" cy="67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I360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100" dirty="0" smtClean="0">
                <a:solidFill>
                  <a:srgbClr val="0000CC"/>
                </a:solidFill>
              </a:rPr>
              <a:t>Analytics</a:t>
            </a:r>
            <a:endParaRPr lang="en-GB" sz="1100" dirty="0">
              <a:solidFill>
                <a:srgbClr val="0000CC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060500" y="5983565"/>
            <a:ext cx="2129140" cy="377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Data Architecture Design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9691874" y="4857846"/>
            <a:ext cx="2144070" cy="3227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0000CC"/>
                </a:solidFill>
              </a:rPr>
              <a:t>Org Hierarchy</a:t>
            </a: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7335" y="444844"/>
            <a:ext cx="934871" cy="369332"/>
          </a:xfrm>
          <a:prstGeom prst="rect">
            <a:avLst/>
          </a:prstGeom>
          <a:solidFill>
            <a:srgbClr val="6666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Support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387291" y="448960"/>
            <a:ext cx="990977" cy="369332"/>
          </a:xfrm>
          <a:prstGeom prst="rect">
            <a:avLst/>
          </a:prstGeom>
          <a:solidFill>
            <a:srgbClr val="6666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Business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9463" y="440722"/>
            <a:ext cx="1474634" cy="369332"/>
          </a:xfrm>
          <a:prstGeom prst="rect">
            <a:avLst/>
          </a:prstGeom>
          <a:solidFill>
            <a:srgbClr val="6666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Infrastructure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37097" y="1091799"/>
            <a:ext cx="731313" cy="6764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TEST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348525" y="1087677"/>
            <a:ext cx="731313" cy="6764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LIVE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62791" y="1983297"/>
            <a:ext cx="1442170" cy="1815882"/>
          </a:xfrm>
          <a:prstGeom prst="rect">
            <a:avLst/>
          </a:prstGeom>
          <a:solidFill>
            <a:srgbClr val="9999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0000CC"/>
                </a:solidFill>
              </a:rPr>
              <a:t>Tools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/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/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/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/>
            </a:r>
            <a:br>
              <a:rPr lang="en-GB" sz="1400" b="1" dirty="0" smtClean="0">
                <a:solidFill>
                  <a:srgbClr val="0000CC"/>
                </a:solidFill>
              </a:rPr>
            </a:br>
            <a:endParaRPr lang="en-GB" sz="1400" b="1" dirty="0" smtClean="0">
              <a:solidFill>
                <a:srgbClr val="0000CC"/>
              </a:solidFill>
            </a:endParaRPr>
          </a:p>
          <a:p>
            <a:r>
              <a:rPr lang="en-GB" sz="1400" b="1" dirty="0" smtClean="0">
                <a:solidFill>
                  <a:srgbClr val="0000CC"/>
                </a:solidFill>
              </a:rPr>
              <a:t/>
            </a:r>
            <a:br>
              <a:rPr lang="en-GB" sz="1400" b="1" dirty="0" smtClean="0">
                <a:solidFill>
                  <a:srgbClr val="0000CC"/>
                </a:solidFill>
              </a:rPr>
            </a:br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1713303" y="2006207"/>
            <a:ext cx="731313" cy="7079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New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ETL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1680351" y="3966800"/>
            <a:ext cx="1537824" cy="67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VM / Windows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44754" y="3952563"/>
            <a:ext cx="1442170" cy="738664"/>
          </a:xfrm>
          <a:prstGeom prst="rect">
            <a:avLst/>
          </a:prstGeom>
          <a:solidFill>
            <a:srgbClr val="9999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0000CC"/>
                </a:solidFill>
              </a:rPr>
              <a:t>Technology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r>
              <a:rPr lang="en-GB" sz="1400" b="1" dirty="0" smtClean="0">
                <a:solidFill>
                  <a:srgbClr val="0000CC"/>
                </a:solidFill>
              </a:rPr>
              <a:t>Platforms</a:t>
            </a:r>
            <a:br>
              <a:rPr lang="en-GB" sz="1400" b="1" dirty="0" smtClean="0">
                <a:solidFill>
                  <a:srgbClr val="0000CC"/>
                </a:solidFill>
              </a:rPr>
            </a:br>
            <a:endParaRPr lang="en-GB" sz="1400" b="1" dirty="0">
              <a:solidFill>
                <a:srgbClr val="0000CC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303213" y="3958556"/>
            <a:ext cx="731313" cy="67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CC"/>
                </a:solidFill>
              </a:rPr>
              <a:t>Oracle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7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193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LAWFORD Chris</dc:creator>
  <cp:lastModifiedBy>LAWFORD Chris</cp:lastModifiedBy>
  <cp:revision>11</cp:revision>
  <cp:lastPrinted>2017-07-10T08:52:46Z</cp:lastPrinted>
  <dcterms:created xsi:type="dcterms:W3CDTF">2017-05-25T09:58:26Z</dcterms:created>
  <dcterms:modified xsi:type="dcterms:W3CDTF">2017-07-10T08:52:49Z</dcterms:modified>
</cp:coreProperties>
</file>