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61383-A571-4D72-916F-4089B15DB8DA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1325B-8EFC-489E-A506-A531E2FF1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56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Mark </a:t>
            </a:r>
          </a:p>
          <a:p>
            <a:endParaRPr lang="en-GB" dirty="0" smtClean="0"/>
          </a:p>
          <a:p>
            <a:r>
              <a:rPr lang="en-GB" dirty="0" smtClean="0"/>
              <a:t>Here</a:t>
            </a:r>
            <a:r>
              <a:rPr lang="en-GB" baseline="0" dirty="0" smtClean="0"/>
              <a:t> we can see the plan thru to July 2018. </a:t>
            </a:r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All our current projects are in good shape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We will have a</a:t>
            </a:r>
            <a:r>
              <a:rPr lang="en-GB" baseline="0" dirty="0" smtClean="0"/>
              <a:t> production ready environment (limited ETL) by December 2017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We will have an enterprise ready environment by July 2018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We will have Estates as an early adopted in Q1 2018 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6D1A5-DA6E-43A1-9A49-0F2CB06A7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705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4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68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6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0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4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21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61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52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9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451A-C623-4CD9-8FA7-BAA108E526F8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5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/>
          <p:cNvCxnSpPr/>
          <p:nvPr/>
        </p:nvCxnSpPr>
        <p:spPr>
          <a:xfrm>
            <a:off x="3989810" y="464267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891885" y="482796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38" y="-48898"/>
            <a:ext cx="4246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 smtClean="0">
                <a:solidFill>
                  <a:srgbClr val="0000CC"/>
                </a:solidFill>
              </a:rPr>
              <a:t>EDW: Programme Dependencies Overview</a:t>
            </a:r>
            <a:endParaRPr lang="en-GB" b="1" u="sng" dirty="0">
              <a:solidFill>
                <a:srgbClr val="0000CC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5656" y="490367"/>
            <a:ext cx="3816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2017 / 2018</a:t>
            </a:r>
            <a:endParaRPr lang="en-GB" sz="1400" dirty="0"/>
          </a:p>
        </p:txBody>
      </p:sp>
      <p:sp>
        <p:nvSpPr>
          <p:cNvPr id="22" name="Rectangle 21"/>
          <p:cNvSpPr/>
          <p:nvPr/>
        </p:nvSpPr>
        <p:spPr>
          <a:xfrm>
            <a:off x="153639" y="778226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Q1</a:t>
            </a:r>
            <a:endParaRPr lang="en-GB" sz="14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1748546" y="495231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63219" y="498349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56747" y="1070185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Aug/Sept/Oct</a:t>
            </a:r>
            <a:endParaRPr lang="en-GB" sz="1000" dirty="0"/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202225" y="6775088"/>
            <a:ext cx="11594838" cy="186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5400000">
            <a:off x="-309744" y="6376556"/>
            <a:ext cx="8675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dirty="0" smtClean="0"/>
              <a:t>CJL </a:t>
            </a:r>
            <a:r>
              <a:rPr lang="en-GB" sz="700" dirty="0" smtClean="0"/>
              <a:t>9/12/17 V0102</a:t>
            </a:r>
            <a:endParaRPr lang="en-GB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1974970" y="4294762"/>
            <a:ext cx="1580999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Early Adoption</a:t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endParaRPr lang="en-GB" sz="1200" dirty="0"/>
          </a:p>
        </p:txBody>
      </p:sp>
      <p:sp>
        <p:nvSpPr>
          <p:cNvPr id="85" name="TextBox 84"/>
          <p:cNvSpPr txBox="1"/>
          <p:nvPr/>
        </p:nvSpPr>
        <p:spPr>
          <a:xfrm>
            <a:off x="3600325" y="4955297"/>
            <a:ext cx="8157274" cy="17851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Business Data Acquisition (BDA) Pipeline</a:t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/>
            </a:r>
            <a:br>
              <a:rPr lang="en-GB" sz="1200" dirty="0" smtClean="0"/>
            </a:br>
            <a:endParaRPr lang="en-GB" sz="1400" dirty="0"/>
          </a:p>
        </p:txBody>
      </p:sp>
      <p:sp>
        <p:nvSpPr>
          <p:cNvPr id="100" name="5-Point Star 99"/>
          <p:cNvSpPr/>
          <p:nvPr/>
        </p:nvSpPr>
        <p:spPr>
          <a:xfrm>
            <a:off x="2691788" y="3487142"/>
            <a:ext cx="377833" cy="251932"/>
          </a:xfrm>
          <a:prstGeom prst="star5">
            <a:avLst/>
          </a:prstGeom>
          <a:pattFill prst="wdDnDiag">
            <a:fgClr>
              <a:srgbClr val="FF66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2" name="Isosceles Triangle 71"/>
          <p:cNvSpPr/>
          <p:nvPr/>
        </p:nvSpPr>
        <p:spPr>
          <a:xfrm>
            <a:off x="3070885" y="3472427"/>
            <a:ext cx="673689" cy="281043"/>
          </a:xfrm>
          <a:prstGeom prst="triangle">
            <a:avLst>
              <a:gd name="adj" fmla="val 100000"/>
            </a:avLst>
          </a:prstGeom>
          <a:solidFill>
            <a:srgbClr val="FF66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12750" hangingPunct="0"/>
            <a:endParaRPr lang="en-GB" sz="16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484746" y="-21469"/>
            <a:ext cx="1243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u="sng" dirty="0" smtClean="0">
                <a:solidFill>
                  <a:srgbClr val="0000CC"/>
                </a:solidFill>
              </a:rPr>
              <a:t>as at </a:t>
            </a:r>
            <a:r>
              <a:rPr lang="en-GB" sz="1600" b="1" u="sng" dirty="0" smtClean="0">
                <a:solidFill>
                  <a:srgbClr val="0000CC"/>
                </a:solidFill>
              </a:rPr>
              <a:t>Nov-17</a:t>
            </a:r>
            <a:endParaRPr lang="en-GB" b="1" u="sng" dirty="0">
              <a:solidFill>
                <a:srgbClr val="0000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78" name="Rectangle 77"/>
          <p:cNvSpPr/>
          <p:nvPr/>
        </p:nvSpPr>
        <p:spPr>
          <a:xfrm>
            <a:off x="4020968" y="484148"/>
            <a:ext cx="3816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2018 / 2019</a:t>
            </a:r>
            <a:endParaRPr lang="en-GB" sz="1400" dirty="0"/>
          </a:p>
        </p:txBody>
      </p:sp>
      <p:sp>
        <p:nvSpPr>
          <p:cNvPr id="79" name="Rectangle 78"/>
          <p:cNvSpPr/>
          <p:nvPr/>
        </p:nvSpPr>
        <p:spPr>
          <a:xfrm>
            <a:off x="7905613" y="487252"/>
            <a:ext cx="3816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2019 / 2020</a:t>
            </a:r>
            <a:endParaRPr lang="en-GB" sz="1400" dirty="0"/>
          </a:p>
        </p:txBody>
      </p:sp>
      <p:sp>
        <p:nvSpPr>
          <p:cNvPr id="86" name="Rectangle 85"/>
          <p:cNvSpPr/>
          <p:nvPr/>
        </p:nvSpPr>
        <p:spPr>
          <a:xfrm>
            <a:off x="1117800" y="772004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Q2</a:t>
            </a:r>
            <a:endParaRPr lang="en-GB" sz="1400" dirty="0"/>
          </a:p>
        </p:txBody>
      </p:sp>
      <p:sp>
        <p:nvSpPr>
          <p:cNvPr id="88" name="Rectangle 87"/>
          <p:cNvSpPr/>
          <p:nvPr/>
        </p:nvSpPr>
        <p:spPr>
          <a:xfrm>
            <a:off x="2081970" y="775108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Q3</a:t>
            </a:r>
            <a:endParaRPr lang="en-GB" sz="1400" dirty="0"/>
          </a:p>
        </p:txBody>
      </p:sp>
      <p:sp>
        <p:nvSpPr>
          <p:cNvPr id="89" name="Rectangle 88"/>
          <p:cNvSpPr/>
          <p:nvPr/>
        </p:nvSpPr>
        <p:spPr>
          <a:xfrm>
            <a:off x="3055468" y="778212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Q4</a:t>
            </a:r>
            <a:endParaRPr lang="en-GB" sz="1400" dirty="0"/>
          </a:p>
        </p:txBody>
      </p:sp>
      <p:sp>
        <p:nvSpPr>
          <p:cNvPr id="99" name="Rectangle 98"/>
          <p:cNvSpPr/>
          <p:nvPr/>
        </p:nvSpPr>
        <p:spPr>
          <a:xfrm>
            <a:off x="1111580" y="1082623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Nov/Dec/Jan</a:t>
            </a:r>
            <a:endParaRPr lang="en-GB" sz="1000" dirty="0"/>
          </a:p>
        </p:txBody>
      </p:sp>
      <p:sp>
        <p:nvSpPr>
          <p:cNvPr id="107" name="Rectangle 106"/>
          <p:cNvSpPr/>
          <p:nvPr/>
        </p:nvSpPr>
        <p:spPr>
          <a:xfrm>
            <a:off x="2085078" y="1085727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Feb/Mar/Apr</a:t>
            </a:r>
            <a:endParaRPr lang="en-GB" sz="1000" dirty="0"/>
          </a:p>
        </p:txBody>
      </p:sp>
      <p:sp>
        <p:nvSpPr>
          <p:cNvPr id="113" name="Rectangle 112"/>
          <p:cNvSpPr/>
          <p:nvPr/>
        </p:nvSpPr>
        <p:spPr>
          <a:xfrm>
            <a:off x="3049247" y="1088831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May/Jun/Jul</a:t>
            </a:r>
            <a:endParaRPr lang="en-GB" sz="1000" dirty="0"/>
          </a:p>
        </p:txBody>
      </p:sp>
      <p:sp>
        <p:nvSpPr>
          <p:cNvPr id="114" name="Rectangle 113"/>
          <p:cNvSpPr/>
          <p:nvPr/>
        </p:nvSpPr>
        <p:spPr>
          <a:xfrm>
            <a:off x="4056948" y="781335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Q1</a:t>
            </a:r>
            <a:endParaRPr lang="en-GB" sz="1400" dirty="0"/>
          </a:p>
        </p:txBody>
      </p:sp>
      <p:sp>
        <p:nvSpPr>
          <p:cNvPr id="116" name="Rectangle 115"/>
          <p:cNvSpPr/>
          <p:nvPr/>
        </p:nvSpPr>
        <p:spPr>
          <a:xfrm>
            <a:off x="5021109" y="775113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Q2</a:t>
            </a:r>
            <a:endParaRPr lang="en-GB" sz="1400" dirty="0"/>
          </a:p>
        </p:txBody>
      </p:sp>
      <p:sp>
        <p:nvSpPr>
          <p:cNvPr id="117" name="Rectangle 116"/>
          <p:cNvSpPr/>
          <p:nvPr/>
        </p:nvSpPr>
        <p:spPr>
          <a:xfrm>
            <a:off x="5985279" y="778217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Q3</a:t>
            </a:r>
            <a:endParaRPr lang="en-GB" sz="1400" dirty="0"/>
          </a:p>
        </p:txBody>
      </p:sp>
      <p:sp>
        <p:nvSpPr>
          <p:cNvPr id="118" name="Rectangle 117"/>
          <p:cNvSpPr/>
          <p:nvPr/>
        </p:nvSpPr>
        <p:spPr>
          <a:xfrm>
            <a:off x="6958777" y="781321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Q4</a:t>
            </a:r>
            <a:endParaRPr lang="en-GB" sz="1400" dirty="0"/>
          </a:p>
        </p:txBody>
      </p:sp>
      <p:sp>
        <p:nvSpPr>
          <p:cNvPr id="122" name="Rectangle 121"/>
          <p:cNvSpPr/>
          <p:nvPr/>
        </p:nvSpPr>
        <p:spPr>
          <a:xfrm>
            <a:off x="7913604" y="793774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Q1</a:t>
            </a:r>
            <a:endParaRPr lang="en-GB" sz="1400" dirty="0"/>
          </a:p>
        </p:txBody>
      </p:sp>
      <p:sp>
        <p:nvSpPr>
          <p:cNvPr id="124" name="Rectangle 123"/>
          <p:cNvSpPr/>
          <p:nvPr/>
        </p:nvSpPr>
        <p:spPr>
          <a:xfrm>
            <a:off x="8877765" y="787552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Q2</a:t>
            </a:r>
            <a:endParaRPr lang="en-GB" sz="1400" dirty="0"/>
          </a:p>
        </p:txBody>
      </p:sp>
      <p:sp>
        <p:nvSpPr>
          <p:cNvPr id="125" name="Rectangle 124"/>
          <p:cNvSpPr/>
          <p:nvPr/>
        </p:nvSpPr>
        <p:spPr>
          <a:xfrm>
            <a:off x="9841935" y="790656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Q3</a:t>
            </a:r>
            <a:endParaRPr lang="en-GB" sz="1400" dirty="0"/>
          </a:p>
        </p:txBody>
      </p:sp>
      <p:sp>
        <p:nvSpPr>
          <p:cNvPr id="126" name="Rectangle 125"/>
          <p:cNvSpPr/>
          <p:nvPr/>
        </p:nvSpPr>
        <p:spPr>
          <a:xfrm>
            <a:off x="10815433" y="793760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Q4</a:t>
            </a:r>
            <a:endParaRPr lang="en-GB" sz="1400" dirty="0"/>
          </a:p>
        </p:txBody>
      </p:sp>
      <p:sp>
        <p:nvSpPr>
          <p:cNvPr id="130" name="Rectangle 129"/>
          <p:cNvSpPr/>
          <p:nvPr/>
        </p:nvSpPr>
        <p:spPr>
          <a:xfrm>
            <a:off x="4060054" y="1073294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Aug/Sept/Oct</a:t>
            </a:r>
            <a:endParaRPr lang="en-GB" sz="1000" dirty="0"/>
          </a:p>
        </p:txBody>
      </p:sp>
      <p:sp>
        <p:nvSpPr>
          <p:cNvPr id="131" name="Rectangle 130"/>
          <p:cNvSpPr/>
          <p:nvPr/>
        </p:nvSpPr>
        <p:spPr>
          <a:xfrm>
            <a:off x="5014887" y="1085732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Nov/Dec/Jan</a:t>
            </a:r>
            <a:endParaRPr lang="en-GB" sz="1000" dirty="0"/>
          </a:p>
        </p:txBody>
      </p:sp>
      <p:sp>
        <p:nvSpPr>
          <p:cNvPr id="132" name="Rectangle 131"/>
          <p:cNvSpPr/>
          <p:nvPr/>
        </p:nvSpPr>
        <p:spPr>
          <a:xfrm>
            <a:off x="5988385" y="1088836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Feb/Mar/Apr</a:t>
            </a:r>
            <a:endParaRPr lang="en-GB" sz="1000" dirty="0"/>
          </a:p>
        </p:txBody>
      </p:sp>
      <p:sp>
        <p:nvSpPr>
          <p:cNvPr id="133" name="Rectangle 132"/>
          <p:cNvSpPr/>
          <p:nvPr/>
        </p:nvSpPr>
        <p:spPr>
          <a:xfrm>
            <a:off x="6952554" y="1091940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May/Jun/Jul</a:t>
            </a:r>
            <a:endParaRPr lang="en-GB" sz="1000" dirty="0"/>
          </a:p>
        </p:txBody>
      </p:sp>
      <p:sp>
        <p:nvSpPr>
          <p:cNvPr id="134" name="Rectangle 133"/>
          <p:cNvSpPr/>
          <p:nvPr/>
        </p:nvSpPr>
        <p:spPr>
          <a:xfrm>
            <a:off x="7916706" y="1095063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Aug/Sept/Oct</a:t>
            </a:r>
            <a:endParaRPr lang="en-GB" sz="1000" dirty="0"/>
          </a:p>
        </p:txBody>
      </p:sp>
      <p:sp>
        <p:nvSpPr>
          <p:cNvPr id="135" name="Rectangle 134"/>
          <p:cNvSpPr/>
          <p:nvPr/>
        </p:nvSpPr>
        <p:spPr>
          <a:xfrm>
            <a:off x="8871539" y="1107501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Nov/Dec/Jan</a:t>
            </a:r>
            <a:endParaRPr lang="en-GB" sz="1000" dirty="0"/>
          </a:p>
        </p:txBody>
      </p:sp>
      <p:sp>
        <p:nvSpPr>
          <p:cNvPr id="136" name="Rectangle 135"/>
          <p:cNvSpPr/>
          <p:nvPr/>
        </p:nvSpPr>
        <p:spPr>
          <a:xfrm>
            <a:off x="9845037" y="1110605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Feb/Mar/Apr</a:t>
            </a:r>
            <a:endParaRPr lang="en-GB" sz="1000" dirty="0"/>
          </a:p>
        </p:txBody>
      </p:sp>
      <p:sp>
        <p:nvSpPr>
          <p:cNvPr id="137" name="Rectangle 136"/>
          <p:cNvSpPr/>
          <p:nvPr/>
        </p:nvSpPr>
        <p:spPr>
          <a:xfrm>
            <a:off x="10809206" y="1113709"/>
            <a:ext cx="900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May/Jun/Jul</a:t>
            </a:r>
            <a:endParaRPr lang="en-GB" sz="1000" dirty="0"/>
          </a:p>
        </p:txBody>
      </p:sp>
      <p:sp>
        <p:nvSpPr>
          <p:cNvPr id="138" name="5-Point Star 137"/>
          <p:cNvSpPr/>
          <p:nvPr/>
        </p:nvSpPr>
        <p:spPr>
          <a:xfrm>
            <a:off x="3810221" y="3460587"/>
            <a:ext cx="377833" cy="251932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331925" y="321589"/>
            <a:ext cx="1017822" cy="400110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EDW </a:t>
            </a:r>
            <a:r>
              <a:rPr lang="en-GB" sz="1000" dirty="0" smtClean="0">
                <a:solidFill>
                  <a:schemeClr val="bg1"/>
                </a:solidFill>
              </a:rPr>
              <a:t>Enterprise</a:t>
            </a:r>
            <a:br>
              <a:rPr lang="en-GB" sz="1000" dirty="0" smtClean="0">
                <a:solidFill>
                  <a:schemeClr val="bg1"/>
                </a:solidFill>
              </a:rPr>
            </a:br>
            <a:r>
              <a:rPr lang="en-GB" sz="1000" dirty="0" smtClean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Ready</a:t>
            </a:r>
            <a:endParaRPr lang="en-GB" sz="1000" dirty="0">
              <a:solidFill>
                <a:schemeClr val="bg1"/>
              </a:solidFill>
            </a:endParaRPr>
          </a:p>
        </p:txBody>
      </p:sp>
      <p:cxnSp>
        <p:nvCxnSpPr>
          <p:cNvPr id="150" name="Straight Connector 149"/>
          <p:cNvCxnSpPr/>
          <p:nvPr/>
        </p:nvCxnSpPr>
        <p:spPr>
          <a:xfrm>
            <a:off x="3957349" y="715536"/>
            <a:ext cx="88404" cy="6091846"/>
          </a:xfrm>
          <a:prstGeom prst="line">
            <a:avLst/>
          </a:prstGeom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entagon 83"/>
          <p:cNvSpPr/>
          <p:nvPr/>
        </p:nvSpPr>
        <p:spPr>
          <a:xfrm>
            <a:off x="1807685" y="5358343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(Core)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9915" y="4615137"/>
            <a:ext cx="2934833" cy="3064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EST109 Estates Space &amp; Maintenance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3892" y="1713875"/>
            <a:ext cx="2089427" cy="796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COM029 EDW </a:t>
            </a:r>
            <a:r>
              <a:rPr lang="en-GB" sz="1200" dirty="0" err="1" smtClean="0">
                <a:solidFill>
                  <a:srgbClr val="0000CC"/>
                </a:solidFill>
              </a:rPr>
              <a:t>PofC</a:t>
            </a:r>
            <a:r>
              <a:rPr lang="en-GB" sz="1200" dirty="0" smtClean="0">
                <a:solidFill>
                  <a:srgbClr val="0000CC"/>
                </a:solidFill>
              </a:rPr>
              <a:t/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DTI004 ETL Tool Procurement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DTI006 EDW Implementation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DTI019 BI/MI Analysis Toolkit</a:t>
            </a:r>
            <a:endParaRPr lang="en-GB" sz="1200" dirty="0">
              <a:solidFill>
                <a:srgbClr val="0000CC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661463" y="2603383"/>
            <a:ext cx="2225264" cy="796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DTI005 ETL Tool Implementation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DTI021 EDW Embed &amp; Optimise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DTI022 Business Engagement</a:t>
            </a:r>
            <a:endParaRPr lang="en-GB" sz="1200" dirty="0">
              <a:solidFill>
                <a:srgbClr val="0000CC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648483" y="1491252"/>
            <a:ext cx="2053693" cy="16287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641724" y="1508816"/>
            <a:ext cx="414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/>
              <a:t>Key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9745158" y="2448602"/>
            <a:ext cx="1514235" cy="227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0000CC"/>
                </a:solidFill>
              </a:rPr>
              <a:t>EDW Programme Scope</a:t>
            </a:r>
            <a:endParaRPr lang="en-GB" sz="1050" dirty="0">
              <a:solidFill>
                <a:srgbClr val="0000CC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9743733" y="2742682"/>
            <a:ext cx="1507845" cy="243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00CC"/>
                </a:solidFill>
              </a:rPr>
              <a:t>External Dependency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55" name="5-Point Star 154"/>
          <p:cNvSpPr/>
          <p:nvPr/>
        </p:nvSpPr>
        <p:spPr>
          <a:xfrm>
            <a:off x="3006143" y="4608684"/>
            <a:ext cx="288026" cy="235289"/>
          </a:xfrm>
          <a:prstGeom prst="star5">
            <a:avLst/>
          </a:prstGeom>
          <a:pattFill prst="wdDnDiag">
            <a:fgClr>
              <a:srgbClr val="FF66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56" name="5-Point Star 155"/>
          <p:cNvSpPr/>
          <p:nvPr/>
        </p:nvSpPr>
        <p:spPr>
          <a:xfrm>
            <a:off x="4681535" y="5402159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59" name="5-Point Star 158"/>
          <p:cNvSpPr/>
          <p:nvPr/>
        </p:nvSpPr>
        <p:spPr>
          <a:xfrm>
            <a:off x="9652474" y="1770234"/>
            <a:ext cx="288026" cy="235289"/>
          </a:xfrm>
          <a:prstGeom prst="star5">
            <a:avLst/>
          </a:prstGeom>
          <a:pattFill prst="wdDnDiag">
            <a:fgClr>
              <a:srgbClr val="FF66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9983283" y="1781852"/>
            <a:ext cx="1514235" cy="227645"/>
          </a:xfrm>
          <a:prstGeom prst="rect">
            <a:avLst/>
          </a:prstGeom>
          <a:noFill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0000CC"/>
                </a:solidFill>
              </a:rPr>
              <a:t>DEP on Production ready</a:t>
            </a:r>
            <a:endParaRPr lang="en-GB" sz="1050" dirty="0">
              <a:solidFill>
                <a:srgbClr val="0000CC"/>
              </a:solidFill>
            </a:endParaRPr>
          </a:p>
        </p:txBody>
      </p:sp>
      <p:sp>
        <p:nvSpPr>
          <p:cNvPr id="161" name="5-Point Star 160"/>
          <p:cNvSpPr/>
          <p:nvPr/>
        </p:nvSpPr>
        <p:spPr>
          <a:xfrm>
            <a:off x="9661999" y="2075034"/>
            <a:ext cx="288026" cy="235289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9992808" y="2086652"/>
            <a:ext cx="1514235" cy="227645"/>
          </a:xfrm>
          <a:prstGeom prst="rect">
            <a:avLst/>
          </a:prstGeom>
          <a:noFill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0000CC"/>
                </a:solidFill>
              </a:rPr>
              <a:t>DEP on Enterprise ready</a:t>
            </a:r>
            <a:endParaRPr lang="en-GB" sz="1050" dirty="0">
              <a:solidFill>
                <a:srgbClr val="0000CC"/>
              </a:solidFill>
            </a:endParaRPr>
          </a:p>
        </p:txBody>
      </p:sp>
      <p:sp>
        <p:nvSpPr>
          <p:cNvPr id="163" name="Pentagon 162"/>
          <p:cNvSpPr/>
          <p:nvPr/>
        </p:nvSpPr>
        <p:spPr>
          <a:xfrm>
            <a:off x="3057541" y="5712181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4" name="5-Point Star 163"/>
          <p:cNvSpPr/>
          <p:nvPr/>
        </p:nvSpPr>
        <p:spPr>
          <a:xfrm>
            <a:off x="5881685" y="5745059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65" name="Pentagon 164"/>
          <p:cNvSpPr/>
          <p:nvPr/>
        </p:nvSpPr>
        <p:spPr>
          <a:xfrm>
            <a:off x="4267216" y="6093181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6" name="5-Point Star 165"/>
          <p:cNvSpPr/>
          <p:nvPr/>
        </p:nvSpPr>
        <p:spPr>
          <a:xfrm>
            <a:off x="7091360" y="6116534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67" name="Pentagon 166"/>
          <p:cNvSpPr/>
          <p:nvPr/>
        </p:nvSpPr>
        <p:spPr>
          <a:xfrm>
            <a:off x="5772166" y="6445606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8" name="5-Point Star 167"/>
          <p:cNvSpPr/>
          <p:nvPr/>
        </p:nvSpPr>
        <p:spPr>
          <a:xfrm>
            <a:off x="8596310" y="6497534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69" name="Pentagon 168"/>
          <p:cNvSpPr/>
          <p:nvPr/>
        </p:nvSpPr>
        <p:spPr>
          <a:xfrm>
            <a:off x="5150960" y="5339293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(Enhance)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0" name="5-Point Star 169"/>
          <p:cNvSpPr/>
          <p:nvPr/>
        </p:nvSpPr>
        <p:spPr>
          <a:xfrm>
            <a:off x="8024810" y="5383109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71" name="Pentagon 170"/>
          <p:cNvSpPr/>
          <p:nvPr/>
        </p:nvSpPr>
        <p:spPr>
          <a:xfrm>
            <a:off x="6400816" y="5693131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2" name="5-Point Star 171"/>
          <p:cNvSpPr/>
          <p:nvPr/>
        </p:nvSpPr>
        <p:spPr>
          <a:xfrm>
            <a:off x="9224960" y="5726009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73" name="Pentagon 172"/>
          <p:cNvSpPr/>
          <p:nvPr/>
        </p:nvSpPr>
        <p:spPr>
          <a:xfrm>
            <a:off x="7610491" y="6074131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4" name="5-Point Star 173"/>
          <p:cNvSpPr/>
          <p:nvPr/>
        </p:nvSpPr>
        <p:spPr>
          <a:xfrm>
            <a:off x="10434635" y="6097484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75" name="Pentagon 174"/>
          <p:cNvSpPr/>
          <p:nvPr/>
        </p:nvSpPr>
        <p:spPr>
          <a:xfrm>
            <a:off x="9115441" y="6426556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6" name="5-Point Star 175"/>
          <p:cNvSpPr/>
          <p:nvPr/>
        </p:nvSpPr>
        <p:spPr>
          <a:xfrm>
            <a:off x="11939585" y="6478484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53639" y="1301284"/>
            <a:ext cx="3796831" cy="433847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Deliver the Capability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97" name="Right Arrow 96"/>
          <p:cNvSpPr/>
          <p:nvPr/>
        </p:nvSpPr>
        <p:spPr>
          <a:xfrm>
            <a:off x="2879753" y="3886871"/>
            <a:ext cx="9188421" cy="433847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Realise the Benefits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87" name="Pentagon 86"/>
          <p:cNvSpPr/>
          <p:nvPr/>
        </p:nvSpPr>
        <p:spPr>
          <a:xfrm>
            <a:off x="8419099" y="5330826"/>
            <a:ext cx="3035283" cy="26489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BDA Project (Optimise)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0" name="5-Point Star 89"/>
          <p:cNvSpPr/>
          <p:nvPr/>
        </p:nvSpPr>
        <p:spPr>
          <a:xfrm>
            <a:off x="11292949" y="5374642"/>
            <a:ext cx="252416" cy="177260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01385" y="312078"/>
            <a:ext cx="532518" cy="6470718"/>
            <a:chOff x="486585" y="312078"/>
            <a:chExt cx="532518" cy="647071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753997" y="508783"/>
              <a:ext cx="71310" cy="627401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86585" y="312078"/>
              <a:ext cx="532518" cy="2616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100" dirty="0" smtClean="0">
                  <a:solidFill>
                    <a:srgbClr val="FF0000"/>
                  </a:solidFill>
                </a:rPr>
                <a:t>Today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2190632" y="318481"/>
            <a:ext cx="1087045" cy="400110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EDW </a:t>
            </a:r>
            <a:r>
              <a:rPr lang="en-GB" sz="1000" dirty="0" smtClean="0">
                <a:solidFill>
                  <a:schemeClr val="bg1"/>
                </a:solidFill>
              </a:rPr>
              <a:t>Production</a:t>
            </a:r>
            <a:br>
              <a:rPr lang="en-GB" sz="1000" dirty="0" smtClean="0">
                <a:solidFill>
                  <a:schemeClr val="bg1"/>
                </a:solidFill>
              </a:rPr>
            </a:br>
            <a:r>
              <a:rPr lang="en-GB" sz="1000" dirty="0" smtClean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Ready</a:t>
            </a:r>
            <a:endParaRPr lang="en-GB" sz="1000" dirty="0">
              <a:solidFill>
                <a:schemeClr val="bg1"/>
              </a:solidFill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>
            <a:off x="2879754" y="715536"/>
            <a:ext cx="52790" cy="6078213"/>
          </a:xfrm>
          <a:prstGeom prst="line">
            <a:avLst/>
          </a:prstGeom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78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0B603DB777B45874E949A45B7528A" ma:contentTypeVersion="2" ma:contentTypeDescription="Create a new document." ma:contentTypeScope="" ma:versionID="d3d61326e7b4ae4dc90c7f3b489bb50a">
  <xsd:schema xmlns:xsd="http://www.w3.org/2001/XMLSchema" xmlns:xs="http://www.w3.org/2001/XMLSchema" xmlns:p="http://schemas.microsoft.com/office/2006/metadata/properties" xmlns:ns2="8dbd49e9-5f06-4ee3-977f-5d3b54b0196f" targetNamespace="http://schemas.microsoft.com/office/2006/metadata/properties" ma:root="true" ma:fieldsID="e2367cdf3587a3586fe4c8898eddf3fe" ns2:_="">
    <xsd:import namespace="8dbd49e9-5f06-4ee3-977f-5d3b54b0196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bd49e9-5f06-4ee3-977f-5d3b54b019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660AE76-EB8C-491D-9C60-000BEF4A1A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bd49e9-5f06-4ee3-977f-5d3b54b019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984010-83E2-431E-A507-5C131A78B7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E6C870-4CF9-4A3F-9D7A-FFD3814E5122}">
  <ds:schemaRefs>
    <ds:schemaRef ds:uri="8dbd49e9-5f06-4ee3-977f-5d3b54b0196f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173</Words>
  <Application>Microsoft Office PowerPoint</Application>
  <PresentationFormat>Widescreen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 Medium</vt:lpstr>
      <vt:lpstr>Times New Roman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55</cp:revision>
  <cp:lastPrinted>2017-07-10T08:58:48Z</cp:lastPrinted>
  <dcterms:created xsi:type="dcterms:W3CDTF">2017-05-29T08:10:15Z</dcterms:created>
  <dcterms:modified xsi:type="dcterms:W3CDTF">2017-12-08T11:25:10Z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0x01010081A0B603DB777B45874E949A45B7528A</vt:lpwstr>
  </property>
</Properties>
</file>