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72" r:id="rId2"/>
    <p:sldId id="283" r:id="rId3"/>
    <p:sldId id="285" r:id="rId4"/>
    <p:sldId id="286" r:id="rId5"/>
    <p:sldId id="284" r:id="rId6"/>
    <p:sldId id="282" r:id="rId7"/>
    <p:sldId id="287" r:id="rId8"/>
    <p:sldId id="271" r:id="rId9"/>
    <p:sldId id="261" r:id="rId10"/>
    <p:sldId id="273" r:id="rId11"/>
    <p:sldId id="262" r:id="rId12"/>
    <p:sldId id="263" r:id="rId13"/>
    <p:sldId id="264" r:id="rId14"/>
    <p:sldId id="257" r:id="rId15"/>
    <p:sldId id="274" r:id="rId16"/>
    <p:sldId id="275" r:id="rId17"/>
    <p:sldId id="278" r:id="rId18"/>
    <p:sldId id="276" r:id="rId19"/>
    <p:sldId id="277" r:id="rId20"/>
    <p:sldId id="279" r:id="rId21"/>
    <p:sldId id="280" r:id="rId22"/>
    <p:sldId id="281" r:id="rId23"/>
    <p:sldId id="258" r:id="rId24"/>
    <p:sldId id="265" r:id="rId25"/>
    <p:sldId id="288" r:id="rId26"/>
    <p:sldId id="290" r:id="rId27"/>
    <p:sldId id="289" r:id="rId28"/>
    <p:sldId id="291" r:id="rId29"/>
    <p:sldId id="292" r:id="rId30"/>
    <p:sldId id="294" r:id="rId31"/>
    <p:sldId id="293" r:id="rId3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E900-0E1F-4B62-AF8B-86E80B05E206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9A2D0-86DF-4552-BFE2-6DD227D67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5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3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9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6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7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9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2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7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DADE-5CBA-4D40-AA63-4FEFB1729F0C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5373-3515-4B39-818B-C9E210B68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9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ra.is.ed.ac.uk/browse/HSS001-48" TargetMode="External"/><Relationship Id="rId5" Type="http://schemas.openxmlformats.org/officeDocument/2006/relationships/hyperlink" Target="https://www.jira.is.ed.ac.uk/browse/HSS001-14" TargetMode="External"/><Relationship Id="rId4" Type="http://schemas.openxmlformats.org/officeDocument/2006/relationships/hyperlink" Target="https://www.jira.is.ed.ac.uk/browse/HSS001-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jira.is.ed.ac.uk/browse/HSS001-12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ra.is.ed.ac.uk/browse/HSS001-22" TargetMode="External"/><Relationship Id="rId5" Type="http://schemas.openxmlformats.org/officeDocument/2006/relationships/hyperlink" Target="https://www.jira.is.ed.ac.uk/browse/HSS001-20" TargetMode="External"/><Relationship Id="rId4" Type="http://schemas.openxmlformats.org/officeDocument/2006/relationships/hyperlink" Target="https://www.jira.is.ed.ac.uk/browse/HSS001-1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ra.is.ed.ac.uk/browse/HSS001-4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jira.is.ed.ac.uk/browse/HSS001-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ra.is.ed.ac.uk/browse/HSS001-5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jira.is.ed.ac.uk/browse/HSS001-13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jira.is.ed.ac.uk/browse/HSS001-1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ra.is.ed.ac.uk/browse/HSS001-71" TargetMode="External"/><Relationship Id="rId5" Type="http://schemas.openxmlformats.org/officeDocument/2006/relationships/hyperlink" Target="https://www.jira.is.ed.ac.uk/browse/HSS001-18" TargetMode="External"/><Relationship Id="rId4" Type="http://schemas.openxmlformats.org/officeDocument/2006/relationships/hyperlink" Target="https://www.jira.is.ed.ac.uk/browse/HSS001-1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jira.is.ed.ac.uk/browse/HSS001-46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ra.is.ed.ac.uk/browse/HSS001-103" TargetMode="External"/><Relationship Id="rId5" Type="http://schemas.openxmlformats.org/officeDocument/2006/relationships/hyperlink" Target="https://www.jira.is.ed.ac.uk/browse/HSS001-6" TargetMode="External"/><Relationship Id="rId4" Type="http://schemas.openxmlformats.org/officeDocument/2006/relationships/hyperlink" Target="https://www.jira.is.ed.ac.uk/browse/HSS001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7300" b="1" dirty="0" smtClean="0"/>
              <a:t>CESAR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OLL’s New Administration Platform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DEMO - Part 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6" y="476672"/>
            <a:ext cx="875165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16" y="3963516"/>
            <a:ext cx="1985764" cy="19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1859394" cy="185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Course </a:t>
            </a:r>
            <a:r>
              <a:rPr lang="en-GB" b="1" dirty="0" smtClean="0"/>
              <a:t>Maintenance – Add Course Instance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02361"/>
            <a:ext cx="4248472" cy="271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204561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 smtClean="0"/>
              <a:t>Course Secretary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09379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</a:t>
            </a:r>
            <a:r>
              <a:rPr lang="en-GB" sz="2000" b="1" dirty="0"/>
              <a:t>… </a:t>
            </a:r>
            <a:r>
              <a:rPr lang="en-GB" sz="2000" dirty="0"/>
              <a:t>the course instance is available for registering customers 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2589738"/>
            <a:ext cx="4269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b="1" dirty="0"/>
              <a:t>… </a:t>
            </a:r>
            <a:r>
              <a:rPr lang="en-GB" sz="2000" dirty="0" smtClean="0"/>
              <a:t>create </a:t>
            </a:r>
            <a:r>
              <a:rPr lang="en-GB" sz="2000" dirty="0"/>
              <a:t>a course instance</a:t>
            </a:r>
            <a:endParaRPr lang="en-GB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98734"/>
            <a:ext cx="4817580" cy="308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9952" y="321297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</a:t>
            </a:r>
            <a:r>
              <a:rPr lang="en-GB" sz="2000" b="1" dirty="0"/>
              <a:t>… </a:t>
            </a:r>
            <a:r>
              <a:rPr lang="en-GB" sz="2000" dirty="0"/>
              <a:t>Course Secretary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51571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</a:t>
            </a:r>
            <a:r>
              <a:rPr lang="en-GB" sz="2000" b="1" dirty="0"/>
              <a:t>… </a:t>
            </a:r>
            <a:r>
              <a:rPr lang="en-GB" sz="2000" dirty="0"/>
              <a:t>I </a:t>
            </a:r>
            <a:r>
              <a:rPr lang="en-GB" sz="2000" dirty="0" smtClean="0"/>
              <a:t>know </a:t>
            </a:r>
            <a:r>
              <a:rPr lang="en-GB" sz="2000" dirty="0"/>
              <a:t>the course details are correct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39952" y="3573016"/>
            <a:ext cx="4269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dirty="0" smtClean="0"/>
              <a:t>… be </a:t>
            </a:r>
            <a:r>
              <a:rPr lang="en-GB" sz="2000" dirty="0"/>
              <a:t>able to delete a course instance if I've made too many mistakes and want to start again; or it is no longer relevant (limited conditions)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429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55552"/>
            <a:ext cx="1872208" cy="187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Course Maintenance – Add </a:t>
            </a:r>
            <a:r>
              <a:rPr lang="en-GB" b="1" dirty="0" smtClean="0"/>
              <a:t>Course Instance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3892"/>
              </p:ext>
            </p:extLst>
          </p:nvPr>
        </p:nvGraphicFramePr>
        <p:xfrm>
          <a:off x="1259632" y="1772816"/>
          <a:ext cx="6624735" cy="2293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3927618"/>
                <a:gridCol w="1256957"/>
              </a:tblGrid>
              <a:tr h="545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 Story reference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545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4"/>
                        </a:rPr>
                        <a:t>HSS001-11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Add course instance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545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>
                          <a:effectLst/>
                          <a:hlinkClick r:id="rId5"/>
                        </a:rPr>
                        <a:t>HSS001-14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Delete course instance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 Done</a:t>
                      </a:r>
                      <a:endParaRPr lang="en-GB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545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>
                          <a:effectLst/>
                          <a:hlinkClick r:id="rId6"/>
                        </a:rPr>
                        <a:t>HSS001-48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View course instance (Dashboard)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Course Maintenance – </a:t>
            </a:r>
            <a:r>
              <a:rPr lang="en-GB" b="1" dirty="0" smtClean="0"/>
              <a:t>Add Classes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1503"/>
            <a:ext cx="4248472" cy="271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180475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 smtClean="0"/>
              <a:t>Course Secretary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14096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</a:t>
            </a:r>
            <a:r>
              <a:rPr lang="en-GB" sz="2000" b="1" dirty="0"/>
              <a:t>… </a:t>
            </a:r>
            <a:r>
              <a:rPr lang="en-GB" sz="2000" dirty="0"/>
              <a:t>there is a quick way for me to create multiple classes 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2289066"/>
            <a:ext cx="426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b="1" dirty="0"/>
              <a:t>… </a:t>
            </a:r>
            <a:r>
              <a:rPr lang="en-GB" sz="2000" dirty="0"/>
              <a:t>add a number of classes in one action </a:t>
            </a:r>
            <a:endParaRPr lang="en-GB" sz="20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95" y="2798734"/>
            <a:ext cx="4698213" cy="300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93035" y="334198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/>
              <a:t>Course Secretary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99992" y="488135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</a:t>
            </a:r>
            <a:r>
              <a:rPr lang="en-GB" sz="2000" b="1" dirty="0"/>
              <a:t>… </a:t>
            </a:r>
            <a:r>
              <a:rPr lang="en-GB" sz="2000" dirty="0"/>
              <a:t>I can extend a course instance if necessary </a:t>
            </a:r>
            <a:endParaRPr lang="en-GB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82724" y="3789040"/>
            <a:ext cx="4193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b="1" dirty="0"/>
              <a:t>… </a:t>
            </a:r>
            <a:r>
              <a:rPr lang="en-GB" sz="2000" dirty="0"/>
              <a:t>to be able to add additional class instances to an existing course instance </a:t>
            </a:r>
            <a:endParaRPr lang="en-GB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1872208" cy="18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40"/>
            <a:ext cx="2160240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Course Maintenance – Add Classes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10499"/>
              </p:ext>
            </p:extLst>
          </p:nvPr>
        </p:nvGraphicFramePr>
        <p:xfrm>
          <a:off x="827584" y="1484784"/>
          <a:ext cx="6984776" cy="2499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092"/>
                <a:gridCol w="4017033"/>
                <a:gridCol w="1319651"/>
              </a:tblGrid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 Story reference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4"/>
                        </a:rPr>
                        <a:t>HSS001-19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Bulk add class instances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5"/>
                        </a:rPr>
                        <a:t>HSS001-20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Add single class instance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6"/>
                        </a:rPr>
                        <a:t>HSS001-22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Edit class instance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 Done</a:t>
                      </a:r>
                      <a:endParaRPr lang="en-GB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7"/>
                        </a:rPr>
                        <a:t>HSS001-125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View Class Instance (Dashboard)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Student Account Maintenance and Registration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4" y="1988840"/>
            <a:ext cx="4701141" cy="300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4954" y="253209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/>
              <a:t>Registration 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4954" y="386830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</a:t>
            </a:r>
            <a:r>
              <a:rPr lang="en-GB" sz="2000" b="1" dirty="0"/>
              <a:t>… </a:t>
            </a:r>
            <a:r>
              <a:rPr lang="en-GB" sz="2000" dirty="0"/>
              <a:t>I can input new students as they enrol in person or over the </a:t>
            </a:r>
            <a:r>
              <a:rPr lang="en-GB" sz="2000" dirty="0" smtClean="0"/>
              <a:t>phone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4954" y="3016403"/>
            <a:ext cx="426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b="1" dirty="0"/>
              <a:t>… </a:t>
            </a:r>
            <a:r>
              <a:rPr lang="en-GB" sz="2000" dirty="0"/>
              <a:t>to create and maintain a student account </a:t>
            </a:r>
            <a:endParaRPr lang="en-GB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84113"/>
            <a:ext cx="2219434" cy="22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7032"/>
            <a:ext cx="2110728" cy="2110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Student Account Maintenance and Registration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61286"/>
              </p:ext>
            </p:extLst>
          </p:nvPr>
        </p:nvGraphicFramePr>
        <p:xfrm>
          <a:off x="1115617" y="1916831"/>
          <a:ext cx="6840759" cy="1525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884"/>
                <a:gridCol w="4109409"/>
                <a:gridCol w="1221466"/>
              </a:tblGrid>
              <a:tr h="496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 Story reference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34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3"/>
                        </a:rPr>
                        <a:t>HSS001-40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5" marR="66015" marT="47153" marB="4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Create and maintain Student account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5" marR="66015" marT="47153" marB="4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Done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1" marR="9431" marT="9431" marB="9431"/>
                </a:tc>
              </a:tr>
              <a:tr h="434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4"/>
                        </a:rPr>
                        <a:t>HSS001-70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5" marR="66015" marT="47153" marB="4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View student account (dashboard)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5" marR="66015" marT="47153" marB="4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Done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31" marR="9431" marT="9431" marB="9431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Enrolments and </a:t>
            </a:r>
            <a:r>
              <a:rPr lang="en-GB" b="1" dirty="0" err="1" smtClean="0"/>
              <a:t>Unenrolment</a:t>
            </a:r>
            <a:r>
              <a:rPr lang="en-GB" b="1" dirty="0" err="1"/>
              <a:t>s</a:t>
            </a:r>
            <a:endParaRPr lang="en-GB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4" y="1988840"/>
            <a:ext cx="4701141" cy="300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4954" y="253209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/>
              <a:t>Registration Officer 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4954" y="401725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</a:t>
            </a:r>
            <a:r>
              <a:rPr lang="en-GB" sz="2000" b="1" dirty="0"/>
              <a:t>… </a:t>
            </a:r>
            <a:r>
              <a:rPr lang="en-GB" sz="2000" dirty="0" smtClean="0"/>
              <a:t>I </a:t>
            </a:r>
            <a:r>
              <a:rPr lang="en-GB" sz="2000" dirty="0"/>
              <a:t>can secure a place for that student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954" y="3016403"/>
            <a:ext cx="4269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b="1" dirty="0"/>
              <a:t>… </a:t>
            </a:r>
            <a:r>
              <a:rPr lang="en-GB" sz="2000" dirty="0"/>
              <a:t>to enrol a student on a course, capturing all the necessary details </a:t>
            </a:r>
            <a:endParaRPr lang="en-GB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84113"/>
            <a:ext cx="2219434" cy="22130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94536"/>
            <a:ext cx="2254744" cy="2254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Enrolments and </a:t>
            </a:r>
            <a:r>
              <a:rPr lang="en-GB" b="1" dirty="0" err="1"/>
              <a:t>Unenrolments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78423"/>
              </p:ext>
            </p:extLst>
          </p:nvPr>
        </p:nvGraphicFramePr>
        <p:xfrm>
          <a:off x="1115617" y="1844824"/>
          <a:ext cx="6912766" cy="1968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517"/>
                <a:gridCol w="4494123"/>
                <a:gridCol w="1022126"/>
              </a:tblGrid>
              <a:tr h="47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 Story reference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7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3"/>
                        </a:rPr>
                        <a:t>HSS001-50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Create a manual enrolment (from Student account view)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7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>
                          <a:effectLst/>
                          <a:hlinkClick r:id="rId4"/>
                        </a:rPr>
                        <a:t>HSS001-139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Link Student number in Instance/ Enrolment to Student's dashboard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Tutor Account</a:t>
            </a:r>
            <a:r>
              <a:rPr lang="en-GB" dirty="0"/>
              <a:t> </a:t>
            </a:r>
            <a:r>
              <a:rPr lang="en-GB" b="1" dirty="0"/>
              <a:t>Maintenance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5" y="1844824"/>
            <a:ext cx="5205198" cy="333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4954" y="238807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/>
              <a:t>As an HR Officer</a:t>
            </a:r>
            <a:r>
              <a:rPr lang="en-GB" sz="2000" dirty="0" smtClean="0"/>
              <a:t> 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4954" y="3645024"/>
            <a:ext cx="534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that… </a:t>
            </a:r>
            <a:r>
              <a:rPr lang="en-GB" sz="2000" dirty="0"/>
              <a:t>I can maintain a database of all of our tutors with up-to-date information, plus my colleagues can assign tutors to course instances.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954" y="2872387"/>
            <a:ext cx="5205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b="1" dirty="0"/>
              <a:t>… </a:t>
            </a:r>
            <a:r>
              <a:rPr lang="en-GB" sz="2000" dirty="0"/>
              <a:t>to create and maintain a tutor account for every tutor delivering courses at OLL </a:t>
            </a:r>
            <a:br>
              <a:rPr lang="en-GB" sz="2000" dirty="0"/>
            </a:br>
            <a:endParaRPr lang="en-GB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24073"/>
            <a:ext cx="2219434" cy="22130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Tutor Account</a:t>
            </a:r>
            <a:r>
              <a:rPr lang="en-GB" dirty="0"/>
              <a:t> </a:t>
            </a:r>
            <a:r>
              <a:rPr lang="en-GB" b="1" dirty="0"/>
              <a:t>Maintenance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Tutor Account</a:t>
            </a:r>
            <a:r>
              <a:rPr lang="en-GB" dirty="0" smtClean="0"/>
              <a:t> </a:t>
            </a:r>
            <a:r>
              <a:rPr lang="en-GB" b="1" dirty="0" smtClean="0"/>
              <a:t>Maintenance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24002"/>
              </p:ext>
            </p:extLst>
          </p:nvPr>
        </p:nvGraphicFramePr>
        <p:xfrm>
          <a:off x="1398476" y="1988840"/>
          <a:ext cx="6347048" cy="1196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340"/>
                <a:gridCol w="3961418"/>
                <a:gridCol w="868290"/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 Story reference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  <a:hlinkClick r:id="rId2"/>
                        </a:rPr>
                        <a:t>HSS001-105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Create and maintain a (basic) tutor account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12976"/>
            <a:ext cx="2326752" cy="232675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Overview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4785" y="1497659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How do we deliver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What have we done to date?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What </a:t>
            </a:r>
            <a:r>
              <a:rPr lang="en-GB" sz="2000" b="1" dirty="0"/>
              <a:t>have we planed </a:t>
            </a:r>
            <a:r>
              <a:rPr lang="en-GB" sz="2000" b="1" dirty="0" smtClean="0"/>
              <a:t>to do by October?</a:t>
            </a:r>
            <a:endParaRPr lang="en-GB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335117" cy="26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Search Courses, Instances and Students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4248472" cy="271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956027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 smtClean="0"/>
              <a:t>CESAR</a:t>
            </a:r>
            <a:r>
              <a:rPr lang="en-GB" sz="2000" b="1" dirty="0" smtClean="0"/>
              <a:t> </a:t>
            </a:r>
            <a:r>
              <a:rPr lang="en-GB" sz="2000" dirty="0" smtClean="0"/>
              <a:t>user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292241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</a:t>
            </a:r>
            <a:r>
              <a:rPr lang="en-GB" sz="2000" b="1" dirty="0"/>
              <a:t>… </a:t>
            </a:r>
            <a:r>
              <a:rPr lang="en-GB" sz="2000" dirty="0"/>
              <a:t> I can see what courses are available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341329"/>
            <a:ext cx="4269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</a:t>
            </a:r>
            <a:r>
              <a:rPr lang="en-GB" sz="2000" b="1" dirty="0"/>
              <a:t>… </a:t>
            </a:r>
            <a:r>
              <a:rPr lang="en-GB" sz="2000" dirty="0"/>
              <a:t>to search courses by keyword, session offered, title, subject and code</a:t>
            </a:r>
            <a:endParaRPr lang="en-GB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67" y="2942750"/>
            <a:ext cx="4698213" cy="286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3035" y="349325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As a … </a:t>
            </a:r>
            <a:r>
              <a:rPr lang="en-GB" sz="2000" dirty="0"/>
              <a:t>Registration Team / Student Support Officer</a:t>
            </a:r>
          </a:p>
          <a:p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518913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that…</a:t>
            </a:r>
            <a:r>
              <a:rPr lang="en-GB" sz="2000" dirty="0"/>
              <a:t> I can find a student record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2724" y="4109010"/>
            <a:ext cx="4193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want to…</a:t>
            </a:r>
            <a:r>
              <a:rPr lang="en-GB" sz="2000" dirty="0"/>
              <a:t>be able to search for student accounts by last name, first name, email or student </a:t>
            </a:r>
            <a:r>
              <a:rPr lang="en-GB" sz="2000" dirty="0" smtClean="0"/>
              <a:t>code</a:t>
            </a:r>
            <a:endParaRPr lang="en-GB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1872208" cy="18668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22528"/>
            <a:ext cx="2326752" cy="23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Search Courses, Instances and Students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80530"/>
              </p:ext>
            </p:extLst>
          </p:nvPr>
        </p:nvGraphicFramePr>
        <p:xfrm>
          <a:off x="755576" y="1844824"/>
          <a:ext cx="7443623" cy="1987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386"/>
                <a:gridCol w="4482736"/>
                <a:gridCol w="1360501"/>
              </a:tblGrid>
              <a:tr h="46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5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User Story reference</a:t>
                      </a: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u="none" strike="noStrike" dirty="0">
                          <a:effectLst/>
                          <a:hlinkClick r:id="rId4"/>
                        </a:rPr>
                        <a:t>HSS001-17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Search courses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u="none" strike="noStrike">
                          <a:effectLst/>
                          <a:hlinkClick r:id="rId5"/>
                        </a:rPr>
                        <a:t>HSS001-18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Search course instances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 Done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none" strike="noStrike">
                          <a:effectLst/>
                          <a:hlinkClick r:id="rId6"/>
                        </a:rPr>
                        <a:t>HSS001-71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Search for student account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Done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2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</a:t>
            </a:r>
            <a:r>
              <a:rPr lang="en-GB" b="1" dirty="0" smtClean="0"/>
              <a:t>have </a:t>
            </a:r>
            <a:r>
              <a:rPr lang="en-GB" b="1" dirty="0"/>
              <a:t>we </a:t>
            </a:r>
            <a:r>
              <a:rPr lang="en-GB" b="1" dirty="0" smtClean="0"/>
              <a:t>planed </a:t>
            </a:r>
            <a:r>
              <a:rPr lang="en-GB" b="1" dirty="0"/>
              <a:t>to do by </a:t>
            </a:r>
            <a:r>
              <a:rPr lang="en-GB" b="1" dirty="0" smtClean="0"/>
              <a:t>October?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156176" cy="374441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Course Maintenance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116322"/>
            <a:ext cx="8028384" cy="468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Student Account Maintenance and </a:t>
            </a:r>
            <a:r>
              <a:rPr lang="en-GB" b="1" dirty="0" smtClean="0"/>
              <a:t>Registration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7" y="1484784"/>
            <a:ext cx="8551499" cy="43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4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Tutor Account</a:t>
            </a:r>
            <a:r>
              <a:rPr lang="en-GB" dirty="0"/>
              <a:t> </a:t>
            </a:r>
            <a:r>
              <a:rPr lang="en-GB" b="1" dirty="0"/>
              <a:t>Maintenance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Tutor Account</a:t>
            </a:r>
            <a:r>
              <a:rPr lang="en-GB" dirty="0" smtClean="0"/>
              <a:t> </a:t>
            </a:r>
            <a:r>
              <a:rPr lang="en-GB" b="1" dirty="0" smtClean="0"/>
              <a:t>Maintenance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8348"/>
            <a:ext cx="8410036" cy="42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Enrolments and </a:t>
            </a:r>
            <a:r>
              <a:rPr lang="en-GB" b="1" dirty="0" err="1"/>
              <a:t>Unenrolments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1" y="1412776"/>
            <a:ext cx="8560489" cy="43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Finance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1218"/>
            <a:ext cx="7416824" cy="49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Reports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9" y="1326258"/>
            <a:ext cx="8733079" cy="416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OLLIE Book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6026"/>
            <a:ext cx="8845624" cy="46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1" y="3861048"/>
            <a:ext cx="3124415" cy="230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User Stories Backlog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073"/>
            <a:ext cx="4513115" cy="3007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5091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Your Ideas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06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next?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UX Testing</a:t>
            </a:r>
          </a:p>
          <a:p>
            <a:r>
              <a:rPr lang="en-GB" dirty="0" smtClean="0"/>
              <a:t>User Acceptance Testing</a:t>
            </a:r>
          </a:p>
          <a:p>
            <a:r>
              <a:rPr lang="en-GB" dirty="0" smtClean="0"/>
              <a:t>Transition Planning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14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 ??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08" y="1556792"/>
            <a:ext cx="3716808" cy="38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Product Backlog Prioritisation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25" y="1916832"/>
            <a:ext cx="3474923" cy="27241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552395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5811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Project Team</a:t>
            </a:r>
            <a:endParaRPr lang="en-GB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Product Backlog Prioritisation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44824"/>
            <a:ext cx="5115698" cy="3096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23913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Minimum Viable Product: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Course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Student Account Maintenance and </a:t>
            </a:r>
            <a:r>
              <a:rPr lang="en-GB" b="1" dirty="0" smtClean="0"/>
              <a:t>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Tutor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Enrolments &amp; </a:t>
            </a:r>
            <a:r>
              <a:rPr lang="en-GB" b="1" dirty="0" err="1" smtClean="0"/>
              <a:t>Unenrolments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OLLIE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Reports</a:t>
            </a:r>
          </a:p>
          <a:p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3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9570">
            <a:off x="286915" y="1580216"/>
            <a:ext cx="2685291" cy="1905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816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Registration</a:t>
            </a:r>
            <a:endParaRPr lang="en-GB" b="1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843" b="25152"/>
          <a:stretch/>
        </p:blipFill>
        <p:spPr>
          <a:xfrm>
            <a:off x="2987824" y="188640"/>
            <a:ext cx="1584176" cy="195072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24792"/>
              </p:ext>
            </p:extLst>
          </p:nvPr>
        </p:nvGraphicFramePr>
        <p:xfrm>
          <a:off x="4860032" y="188638"/>
          <a:ext cx="39604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88844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 of Use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 [-------------------------------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-------]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High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</a:tr>
              <a:tr h="388844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Urgency</a:t>
                      </a:r>
                      <a:r>
                        <a:rPr lang="en-GB" sz="1200" b="0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(deadlines, answering enquiries)</a:t>
                      </a:r>
                      <a:endParaRPr lang="en-GB" sz="1500" b="1" u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 [-------------------------------------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High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8844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Mor</a:t>
                      </a:r>
                      <a:r>
                        <a:rPr lang="en-GB" sz="15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 or Less Features</a:t>
                      </a:r>
                      <a:endParaRPr lang="en-GB" sz="1500" b="1" u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Less [-------------------------------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------]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More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8844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Level of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 [--------------------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------------------]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High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8844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Course vs. Student</a:t>
                      </a:r>
                      <a:r>
                        <a:rPr lang="en-GB" sz="15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focused</a:t>
                      </a:r>
                      <a:endParaRPr lang="en-GB" sz="1500" b="1" u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[----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----------------------------------]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S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15816" y="21955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Course Secretary</a:t>
            </a:r>
            <a:endParaRPr lang="en-GB" b="1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7"/>
          <a:stretch/>
        </p:blipFill>
        <p:spPr>
          <a:xfrm>
            <a:off x="2987824" y="3068960"/>
            <a:ext cx="1603747" cy="1944216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7491"/>
              </p:ext>
            </p:extLst>
          </p:nvPr>
        </p:nvGraphicFramePr>
        <p:xfrm>
          <a:off x="4914292" y="3068960"/>
          <a:ext cx="390617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179"/>
              </a:tblGrid>
              <a:tr h="547261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 of Use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 [-------------------------------------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High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Urgency</a:t>
                      </a:r>
                      <a:r>
                        <a:rPr lang="en-GB" sz="1200" b="0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(deadlines, answering enquiries)</a:t>
                      </a:r>
                      <a:endParaRPr lang="en-GB" sz="1500" b="1" u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 [-------------------------------------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High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Mor</a:t>
                      </a:r>
                      <a:r>
                        <a:rPr lang="en-GB" sz="15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 or Less Features</a:t>
                      </a:r>
                      <a:endParaRPr lang="en-GB" sz="1500" b="1" u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Less [-------------------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------------------]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More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Level of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 [-------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-------------------------------]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High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Course vs. Student</a:t>
                      </a:r>
                      <a:r>
                        <a:rPr lang="en-GB" sz="15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focused</a:t>
                      </a:r>
                      <a:endParaRPr lang="en-GB" sz="1500" b="1" u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[---------------------------------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-----]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Symbol"/>
                        </a:rPr>
                        <a:t>  S</a:t>
                      </a:r>
                      <a:endParaRPr lang="en-GB" sz="1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1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MVP Product Development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4037"/>
            <a:ext cx="7992888" cy="36931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3052068"/>
            <a:ext cx="23254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+mj-lt"/>
              </a:rPr>
              <a:t>Release of new features</a:t>
            </a:r>
            <a:endParaRPr lang="en-GB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9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Course </a:t>
            </a:r>
            <a:r>
              <a:rPr lang="en-GB" b="1" dirty="0" smtClean="0"/>
              <a:t>Maintenance – Add Course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1503"/>
            <a:ext cx="4248472" cy="271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80475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 a … Course Secretary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85293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 that… I can create instances of that course for online/offline booking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2348880"/>
            <a:ext cx="4269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 want to… add a new Course</a:t>
            </a:r>
            <a:endParaRPr lang="en-GB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36" y="2798734"/>
            <a:ext cx="4248472" cy="271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3035" y="334198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 a … Course Organiser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1863" y="4593997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 that</a:t>
            </a:r>
            <a:r>
              <a:rPr lang="en-GB" sz="2000" dirty="0"/>
              <a:t>… I </a:t>
            </a:r>
            <a:r>
              <a:rPr lang="en-GB" sz="2000" dirty="0" smtClean="0"/>
              <a:t>know </a:t>
            </a:r>
            <a:r>
              <a:rPr lang="en-GB" sz="2000" dirty="0"/>
              <a:t>the course details are correct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3035" y="3886111"/>
            <a:ext cx="426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 want to</a:t>
            </a:r>
            <a:r>
              <a:rPr lang="en-GB" sz="2000" dirty="0"/>
              <a:t>… </a:t>
            </a:r>
            <a:r>
              <a:rPr lang="en-GB" sz="2000" dirty="0" smtClean="0"/>
              <a:t>be </a:t>
            </a:r>
            <a:r>
              <a:rPr lang="en-GB" sz="2000" dirty="0"/>
              <a:t>able to view course details 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23" y="4003317"/>
            <a:ext cx="1937809" cy="19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83544"/>
            <a:ext cx="2195736" cy="2195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Course Maintenance – Add Course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87"/>
          <a:stretch/>
        </p:blipFill>
        <p:spPr bwMode="auto">
          <a:xfrm>
            <a:off x="1" y="5974041"/>
            <a:ext cx="9828584" cy="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30423"/>
              </p:ext>
            </p:extLst>
          </p:nvPr>
        </p:nvGraphicFramePr>
        <p:xfrm>
          <a:off x="971600" y="1556792"/>
          <a:ext cx="7074532" cy="2614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906"/>
                <a:gridCol w="4354211"/>
                <a:gridCol w="1322415"/>
              </a:tblGrid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User Story reference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5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600" kern="15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kern="1500" baseline="0" dirty="0">
                          <a:effectLst/>
                          <a:hlinkClick r:id="rId4"/>
                        </a:rPr>
                        <a:t>HSS001-5</a:t>
                      </a:r>
                      <a:endParaRPr lang="en-GB" sz="1600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Add course</a:t>
                      </a:r>
                      <a:endParaRPr lang="en-GB" sz="1600" b="1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 Done</a:t>
                      </a:r>
                      <a:endParaRPr lang="en-GB" sz="1600" b="1" kern="15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kern="1500" baseline="0">
                          <a:effectLst/>
                          <a:hlinkClick r:id="rId5"/>
                        </a:rPr>
                        <a:t>HSS001-6</a:t>
                      </a:r>
                      <a:endParaRPr lang="en-GB" sz="1600" kern="15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Edit course</a:t>
                      </a:r>
                      <a:endParaRPr lang="en-GB" sz="1600" b="1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 Done</a:t>
                      </a:r>
                      <a:endParaRPr lang="en-GB" sz="1600" b="1" kern="15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kern="1500" baseline="0">
                          <a:effectLst/>
                          <a:hlinkClick r:id="rId6"/>
                        </a:rPr>
                        <a:t>HSS001-103</a:t>
                      </a:r>
                      <a:endParaRPr lang="en-GB" sz="1600" kern="15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Add course code to course</a:t>
                      </a:r>
                      <a:endParaRPr lang="en-GB" sz="1600" b="1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 Done</a:t>
                      </a:r>
                      <a:endParaRPr lang="en-GB" sz="1600" b="1" kern="15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kern="1500" baseline="0">
                          <a:effectLst/>
                          <a:hlinkClick r:id="rId7"/>
                        </a:rPr>
                        <a:t>HSS001-46</a:t>
                      </a:r>
                      <a:endParaRPr lang="en-GB" sz="1600" kern="15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View course (Dashboard)</a:t>
                      </a:r>
                      <a:endParaRPr lang="en-GB" sz="1600" b="1" kern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500" baseline="0" dirty="0">
                          <a:effectLst/>
                        </a:rPr>
                        <a:t> Done</a:t>
                      </a:r>
                      <a:endParaRPr lang="en-GB" sz="1600" b="1" kern="15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5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11945</TotalTime>
  <Words>801</Words>
  <Application>Microsoft Office PowerPoint</Application>
  <PresentationFormat>On-screen Show (4:3)</PresentationFormat>
  <Paragraphs>186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CESAR OLL’s New Administration Platform</vt:lpstr>
      <vt:lpstr>Overview</vt:lpstr>
      <vt:lpstr>User Stories Backlog</vt:lpstr>
      <vt:lpstr>Product Backlog Prioritisation</vt:lpstr>
      <vt:lpstr>Product Backlog Prioritisation</vt:lpstr>
      <vt:lpstr>PowerPoint Presentation</vt:lpstr>
      <vt:lpstr>MVP Product Development</vt:lpstr>
      <vt:lpstr>Course Maintenance – Add Course</vt:lpstr>
      <vt:lpstr>Course Maintenance – Add Course</vt:lpstr>
      <vt:lpstr>Course Maintenance – Add Course Instance</vt:lpstr>
      <vt:lpstr>Course Maintenance – Add Course Instance</vt:lpstr>
      <vt:lpstr>Course Maintenance – Add Classes</vt:lpstr>
      <vt:lpstr>Course Maintenance – Add Classes</vt:lpstr>
      <vt:lpstr>Student Account Maintenance and Registration</vt:lpstr>
      <vt:lpstr>Student Account Maintenance and Registration</vt:lpstr>
      <vt:lpstr>Enrolments and Unenrolments</vt:lpstr>
      <vt:lpstr>Enrolments and Unenrolments</vt:lpstr>
      <vt:lpstr>Tutor Account Maintenance</vt:lpstr>
      <vt:lpstr>Tutor Account Maintenance</vt:lpstr>
      <vt:lpstr>Search Courses, Instances and Students</vt:lpstr>
      <vt:lpstr>Search Courses, Instances and Students</vt:lpstr>
      <vt:lpstr>What have we planed to do by October?</vt:lpstr>
      <vt:lpstr>Course Maintenance</vt:lpstr>
      <vt:lpstr>Student Account Maintenance and Registration</vt:lpstr>
      <vt:lpstr>Tutor Account Maintenance</vt:lpstr>
      <vt:lpstr>Enrolments and Unenrolments</vt:lpstr>
      <vt:lpstr>Finance</vt:lpstr>
      <vt:lpstr>Reports</vt:lpstr>
      <vt:lpstr>OLLIE Book</vt:lpstr>
      <vt:lpstr>What is next?</vt:lpstr>
      <vt:lpstr>Questions ??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User Stories</dc:title>
  <dc:creator>MIDDLEMASS Craig</dc:creator>
  <cp:lastModifiedBy>NIZIOLEK Sabrina</cp:lastModifiedBy>
  <cp:revision>45</cp:revision>
  <cp:lastPrinted>2014-08-06T08:28:02Z</cp:lastPrinted>
  <dcterms:created xsi:type="dcterms:W3CDTF">2014-07-06T20:00:10Z</dcterms:created>
  <dcterms:modified xsi:type="dcterms:W3CDTF">2014-08-13T13:42:39Z</dcterms:modified>
</cp:coreProperties>
</file>